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1" r:id="rId2"/>
    <p:sldId id="280" r:id="rId3"/>
    <p:sldId id="285" r:id="rId4"/>
    <p:sldId id="284" r:id="rId5"/>
    <p:sldId id="298" r:id="rId6"/>
    <p:sldId id="281" r:id="rId7"/>
    <p:sldId id="283" r:id="rId8"/>
    <p:sldId id="288" r:id="rId9"/>
    <p:sldId id="287" r:id="rId10"/>
    <p:sldId id="286" r:id="rId11"/>
    <p:sldId id="282" r:id="rId12"/>
    <p:sldId id="289" r:id="rId13"/>
    <p:sldId id="291" r:id="rId14"/>
    <p:sldId id="292" r:id="rId15"/>
    <p:sldId id="293" r:id="rId16"/>
    <p:sldId id="296" r:id="rId17"/>
    <p:sldId id="297" r:id="rId18"/>
    <p:sldId id="295" r:id="rId19"/>
    <p:sldId id="299" r:id="rId20"/>
    <p:sldId id="294" r:id="rId21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980">
          <p15:clr>
            <a:srgbClr val="A4A3A4"/>
          </p15:clr>
        </p15:guide>
        <p15:guide id="7" pos="7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2D3D4"/>
    <a:srgbClr val="8E8684"/>
    <a:srgbClr val="006A83"/>
    <a:srgbClr val="8FCAE7"/>
    <a:srgbClr val="EFAB00"/>
    <a:srgbClr val="005A9B"/>
    <a:srgbClr val="8FC18A"/>
    <a:srgbClr val="CCB02A"/>
    <a:srgbClr val="4A4E54"/>
    <a:srgbClr val="B8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361" autoAdjust="0"/>
  </p:normalViewPr>
  <p:slideViewPr>
    <p:cSldViewPr snapToGrid="0" showGuides="1">
      <p:cViewPr varScale="1">
        <p:scale>
          <a:sx n="114" d="100"/>
          <a:sy n="114" d="100"/>
        </p:scale>
        <p:origin x="1146" y="102"/>
      </p:cViewPr>
      <p:guideLst>
        <p:guide pos="3840"/>
        <p:guide orient="horz" pos="3980"/>
        <p:guide pos="73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0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DFE10-849F-45C5-BA6E-0E30940CE12F}" type="datetimeFigureOut">
              <a:rPr lang="da-DK" smtClean="0"/>
              <a:t>29-09-2021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B5556-9A1D-4B71-BF33-123828A9E75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45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29-09-2021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3403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3513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467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8729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7750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9544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0216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9015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9636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550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786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8180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579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700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2610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023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789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0553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169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470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sidefod 18"/>
          <p:cNvSpPr>
            <a:spLocks noGrp="1"/>
          </p:cNvSpPr>
          <p:nvPr>
            <p:ph type="ftr" sz="quarter" idx="14"/>
          </p:nvPr>
        </p:nvSpPr>
        <p:spPr>
          <a:xfrm>
            <a:off x="2413338" y="6476400"/>
            <a:ext cx="7367084" cy="24120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0" name="Pladsholder til slidenumm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C079B49D-99EA-4AF7-827D-A6EB7D8C6F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60000" y="1620000"/>
            <a:ext cx="7331999" cy="5238000"/>
          </a:xfrm>
          <a:solidFill>
            <a:srgbClr val="D2D3D4"/>
          </a:solidFill>
        </p:spPr>
        <p:txBody>
          <a:bodyPr lIns="360000" tIns="360000" rIns="360000"/>
          <a:lstStyle>
            <a:lvl1pPr algn="ctr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da-DK" noProof="1"/>
              <a:t>Klik her og indsæt billede via Vælg billeder- eller Rediger-knapperne</a:t>
            </a:r>
          </a:p>
          <a:p>
            <a:endParaRPr lang="da-DK" noProof="1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684000"/>
            <a:ext cx="9397333" cy="755960"/>
          </a:xfrm>
        </p:spPr>
        <p:txBody>
          <a:bodyPr lIns="0" anchor="b" anchorCtr="0"/>
          <a:lstStyle>
            <a:lvl1pPr algn="l">
              <a:defRPr sz="2800" b="1" cap="all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Kort titel, Evt. dato/sted, x</a:t>
            </a:r>
          </a:p>
        </p:txBody>
      </p:sp>
      <p:sp>
        <p:nvSpPr>
          <p:cNvPr id="13" name="SD_ART_Logo"/>
          <p:cNvSpPr/>
          <p:nvPr userDrawn="1"/>
        </p:nvSpPr>
        <p:spPr>
          <a:xfrm>
            <a:off x="10256400" y="360000"/>
            <a:ext cx="1530000" cy="3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0" name="SD_ART_Logo2"/>
          <p:cNvSpPr/>
          <p:nvPr userDrawn="1"/>
        </p:nvSpPr>
        <p:spPr>
          <a:xfrm>
            <a:off x="10753344" y="360000"/>
            <a:ext cx="103288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2" name="SD_ART_Logo3"/>
          <p:cNvSpPr/>
          <p:nvPr userDrawn="1"/>
        </p:nvSpPr>
        <p:spPr>
          <a:xfrm>
            <a:off x="9757507" y="360000"/>
            <a:ext cx="2028719" cy="597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1" name="Pladsholder til forsidetekst">
            <a:extLst>
              <a:ext uri="{FF2B5EF4-FFF2-40B4-BE49-F238E27FC236}">
                <a16:creationId xmlns:a16="http://schemas.microsoft.com/office/drawing/2014/main" id="{636134BC-177B-464E-A994-129C019FD7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620000"/>
            <a:ext cx="4860000" cy="5238000"/>
          </a:xfrm>
          <a:solidFill>
            <a:schemeClr val="accent2"/>
          </a:solidFill>
        </p:spPr>
        <p:txBody>
          <a:bodyPr lIns="432000" tIns="360000" rIns="28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5" name="Pladsholder til indhold 3">
            <a:extLst>
              <a:ext uri="{FF2B5EF4-FFF2-40B4-BE49-F238E27FC236}">
                <a16:creationId xmlns:a16="http://schemas.microsoft.com/office/drawing/2014/main" id="{7331A7D7-5A6C-4F98-A872-8F6A848FB95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242710" y="360000"/>
            <a:ext cx="1344488" cy="1068111"/>
          </a:xfrm>
        </p:spPr>
        <p:txBody>
          <a:bodyPr/>
          <a:lstStyle>
            <a:lvl1pPr>
              <a:defRPr sz="1050" baseline="0"/>
            </a:lvl1pPr>
          </a:lstStyle>
          <a:p>
            <a:pPr lvl="0"/>
            <a:r>
              <a:rPr lang="da-DK" dirty="0"/>
              <a:t>Klik på billedikonet for at indsætte andet logo</a:t>
            </a:r>
          </a:p>
        </p:txBody>
      </p:sp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 userDrawn="1">
          <p15:clr>
            <a:srgbClr val="000000"/>
          </p15:clr>
        </p15:guide>
        <p15:guide id="3" pos="7423" userDrawn="1">
          <p15:clr>
            <a:srgbClr val="000000"/>
          </p15:clr>
        </p15:guide>
        <p15:guide id="4" pos="257" userDrawn="1">
          <p15:clr>
            <a:srgbClr val="00000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538163" y="1840105"/>
            <a:ext cx="2332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538163" y="549275"/>
            <a:ext cx="10815637" cy="69581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</a:t>
            </a:r>
            <a:r>
              <a:rPr lang="da-DK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a-D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Slet før præsentationen anvendes</a:t>
            </a: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9587168" y="3572293"/>
            <a:ext cx="2463605" cy="127214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sæt hak ved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+ F9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9587169" y="1840105"/>
            <a:ext cx="246360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skal være på et enkelt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6914934" y="1840105"/>
            <a:ext cx="2333140" cy="5078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6914934" y="2736739"/>
            <a:ext cx="233314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billedets hjørner</a:t>
            </a: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Hvis du sletter billedet og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billedet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3871262" y="1835220"/>
            <a:ext cx="24636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b="1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indsætte nyt slide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3878141" y="3276574"/>
            <a:ext cx="2333140" cy="8617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nulstille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formatering af pladsholdere </a:t>
            </a:r>
            <a:b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layoutets oprindelige design 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6170613" y="46679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02545" y="571737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6609" y="2912438"/>
            <a:ext cx="337400" cy="321707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5959543" y="2075507"/>
            <a:ext cx="363713" cy="647461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16609" y="2032669"/>
            <a:ext cx="262151" cy="256054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59543" y="2758633"/>
            <a:ext cx="612361" cy="19784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59543" y="3802370"/>
            <a:ext cx="547241" cy="197798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907825" y="3356020"/>
            <a:ext cx="359695" cy="335309"/>
          </a:xfrm>
          <a:prstGeom prst="rect">
            <a:avLst/>
          </a:prstGeom>
        </p:spPr>
      </p:pic>
      <p:sp>
        <p:nvSpPr>
          <p:cNvPr id="39" name="AutoShape 4"/>
          <p:cNvSpPr>
            <a:spLocks/>
          </p:cNvSpPr>
          <p:nvPr userDrawn="1"/>
        </p:nvSpPr>
        <p:spPr bwMode="gray">
          <a:xfrm>
            <a:off x="538163" y="2951688"/>
            <a:ext cx="236514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da-DK" altLang="da-DK" sz="10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 og punktopstilling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</a:t>
            </a:r>
            <a:r>
              <a:rPr lang="da-DK" altLang="da-DK" sz="9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indsættelse af underoverskrift, </a:t>
            </a:r>
            <a:br>
              <a:rPr lang="da-DK" altLang="da-DK" sz="9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da-DK" altLang="da-DK" sz="9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først, derefter </a:t>
            </a:r>
            <a:r>
              <a:rPr lang="da-DK" altLang="da-DK" sz="9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-tasten én gang for at hoppe til almindelig tekst</a:t>
            </a:r>
          </a:p>
          <a:p>
            <a:pPr algn="l">
              <a:spcAft>
                <a:spcPts val="600"/>
              </a:spcAft>
              <a:defRPr/>
            </a:pP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-tasten</a:t>
            </a:r>
            <a:r>
              <a:rPr lang="da-DK" altLang="da-DK" sz="9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én gang til for at få </a:t>
            </a: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3-5</a:t>
            </a:r>
            <a:r>
              <a:rPr lang="da-DK" altLang="da-DK" sz="9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a-DK" altLang="da-DK" sz="9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Punktopstilling</a:t>
            </a: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r>
              <a:rPr lang="da-DK" altLang="da-DK" sz="9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-tasterne for at hoppe tilbage i niveauerne</a:t>
            </a:r>
            <a:endParaRPr lang="da-DK" altLang="da-DK" sz="900" b="1" noProof="1">
              <a:solidFill>
                <a:srgbClr val="4A4E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</a:t>
            </a:r>
            <a:r>
              <a:rPr lang="da-DK" altLang="da-DK" sz="9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 med bullet </a:t>
            </a: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niveau, </a:t>
            </a:r>
            <a:b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i</a:t>
            </a:r>
            <a:r>
              <a:rPr lang="da-DK" altLang="da-DK" sz="9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pladsholderen og klik </a:t>
            </a:r>
            <a:r>
              <a:rPr lang="da-DK" altLang="da-DK" sz="9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gange.</a:t>
            </a:r>
          </a:p>
          <a:p>
            <a:pPr algn="l">
              <a:spcAft>
                <a:spcPts val="600"/>
              </a:spcAft>
              <a:defRPr/>
            </a:pP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 og Formindsk listeniveau </a:t>
            </a: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bruges til at hoppe mellem </a:t>
            </a:r>
            <a:b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tekst-typografierne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651441" y="4755409"/>
            <a:ext cx="927684" cy="196850"/>
            <a:chOff x="-1055644" y="4420473"/>
            <a:chExt cx="927684" cy="196850"/>
          </a:xfrm>
        </p:grpSpPr>
        <p:grpSp>
          <p:nvGrpSpPr>
            <p:cNvPr id="40" name="Gruppe 3"/>
            <p:cNvGrpSpPr>
              <a:grpSpLocks/>
            </p:cNvGrpSpPr>
            <p:nvPr userDrawn="1"/>
          </p:nvGrpSpPr>
          <p:grpSpPr bwMode="auto">
            <a:xfrm>
              <a:off x="-1055644" y="4420473"/>
              <a:ext cx="419099" cy="196850"/>
              <a:chOff x="2003715" y="2630782"/>
              <a:chExt cx="417987" cy="196850"/>
            </a:xfrm>
          </p:grpSpPr>
          <p:pic>
            <p:nvPicPr>
              <p:cNvPr id="44" name="Billede 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3715" y="2630782"/>
                <a:ext cx="412750" cy="19685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>
                <a:outerShdw blurRad="25400" dist="25400" dir="2700000" algn="tl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Rounded Rectangle 12"/>
              <p:cNvSpPr/>
              <p:nvPr/>
            </p:nvSpPr>
            <p:spPr bwMode="auto">
              <a:xfrm>
                <a:off x="2225374" y="2641895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41" name="Gruppe 2"/>
            <p:cNvGrpSpPr>
              <a:grpSpLocks/>
            </p:cNvGrpSpPr>
            <p:nvPr userDrawn="1"/>
          </p:nvGrpSpPr>
          <p:grpSpPr bwMode="auto">
            <a:xfrm>
              <a:off x="-540710" y="4420473"/>
              <a:ext cx="412750" cy="196850"/>
              <a:chOff x="2535866" y="3062017"/>
              <a:chExt cx="413649" cy="196850"/>
            </a:xfrm>
          </p:grpSpPr>
          <p:pic>
            <p:nvPicPr>
              <p:cNvPr id="42" name="Billede 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703" y="3062017"/>
                <a:ext cx="404812" cy="19685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>
                <a:outerShdw blurRad="25400" dist="25400" dir="2700000" algn="tl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ounded Rectangle 12"/>
              <p:cNvSpPr/>
              <p:nvPr/>
            </p:nvSpPr>
            <p:spPr bwMode="auto">
              <a:xfrm>
                <a:off x="2535866" y="3073130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3" name="Gruppe 12"/>
          <p:cNvGrpSpPr/>
          <p:nvPr userDrawn="1"/>
        </p:nvGrpSpPr>
        <p:grpSpPr>
          <a:xfrm>
            <a:off x="2463844" y="5352689"/>
            <a:ext cx="1271521" cy="972590"/>
            <a:chOff x="-1399481" y="5645123"/>
            <a:chExt cx="1271521" cy="972590"/>
          </a:xfrm>
        </p:grpSpPr>
        <p:pic>
          <p:nvPicPr>
            <p:cNvPr id="25" name="Billede 3"/>
            <p:cNvPicPr>
              <a:picLocks noChangeAspect="1"/>
            </p:cNvPicPr>
            <p:nvPr userDrawn="1"/>
          </p:nvPicPr>
          <p:blipFill rotWithShape="1">
            <a:blip r:embed="rId10"/>
            <a:srcRect b="49467"/>
            <a:stretch/>
          </p:blipFill>
          <p:spPr>
            <a:xfrm>
              <a:off x="-1296624" y="5718302"/>
              <a:ext cx="1168664" cy="899411"/>
            </a:xfrm>
            <a:prstGeom prst="rect">
              <a:avLst/>
            </a:prstGeom>
          </p:spPr>
        </p:pic>
        <p:pic>
          <p:nvPicPr>
            <p:cNvPr id="35" name="Billede 4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-1399481" y="5645123"/>
              <a:ext cx="323810" cy="209524"/>
            </a:xfrm>
            <a:prstGeom prst="rect">
              <a:avLst/>
            </a:prstGeom>
          </p:spPr>
        </p:pic>
        <p:sp>
          <p:nvSpPr>
            <p:cNvPr id="36" name="Afrundet rektangel 5"/>
            <p:cNvSpPr/>
            <p:nvPr userDrawn="1"/>
          </p:nvSpPr>
          <p:spPr>
            <a:xfrm>
              <a:off x="-833395" y="5983551"/>
              <a:ext cx="705435" cy="165716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endParaRPr lang="da-DK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37" name="Lige forbindelse 8"/>
            <p:cNvCxnSpPr>
              <a:stCxn id="25" idx="1"/>
            </p:cNvCxnSpPr>
            <p:nvPr userDrawn="1"/>
          </p:nvCxnSpPr>
          <p:spPr>
            <a:xfrm>
              <a:off x="-1296624" y="6168008"/>
              <a:ext cx="1168664" cy="389631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ge forbindelse 29"/>
            <p:cNvCxnSpPr>
              <a:endCxn id="25" idx="3"/>
            </p:cNvCxnSpPr>
            <p:nvPr userDrawn="1"/>
          </p:nvCxnSpPr>
          <p:spPr>
            <a:xfrm flipV="1">
              <a:off x="-1296624" y="6168008"/>
              <a:ext cx="1168664" cy="389631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Placeholder 2"/>
          <p:cNvSpPr txBox="1">
            <a:spLocks/>
          </p:cNvSpPr>
          <p:nvPr userDrawn="1"/>
        </p:nvSpPr>
        <p:spPr>
          <a:xfrm>
            <a:off x="538163" y="2074617"/>
            <a:ext cx="3063681" cy="77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rgbClr val="005A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Palatino Linotype" panose="02040502050505030304" pitchFamily="18" charset="0"/>
              <a:buChar char="•"/>
              <a:defRPr sz="2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504000" indent="-23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702000" indent="-198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702000" indent="-198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000" indent="-198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2000" indent="-198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2000" indent="-198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7000"/>
              </a:lnSpc>
            </a:pPr>
            <a:r>
              <a:rPr lang="da-DK" sz="1000" noProof="1"/>
              <a:t>Første niveau = Underoverskrift (farvet)</a:t>
            </a:r>
          </a:p>
          <a:p>
            <a:pPr lvl="1">
              <a:lnSpc>
                <a:spcPct val="97000"/>
              </a:lnSpc>
            </a:pPr>
            <a:r>
              <a:rPr lang="da-DK" sz="10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Andet niveau = Almindelig tekst (grå)</a:t>
            </a:r>
          </a:p>
          <a:p>
            <a:pPr marL="108000" lvl="2" indent="-108000">
              <a:lnSpc>
                <a:spcPct val="97000"/>
              </a:lnSpc>
            </a:pPr>
            <a:r>
              <a:rPr lang="da-DK" sz="10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Tredje niveau = Bullet niveau (grå)</a:t>
            </a:r>
          </a:p>
          <a:p>
            <a:pPr marL="216000" lvl="3" indent="-108000">
              <a:lnSpc>
                <a:spcPct val="97000"/>
              </a:lnSpc>
            </a:pPr>
            <a:r>
              <a:rPr lang="da-DK" sz="10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Fjerde niveau = Bullet niveau</a:t>
            </a:r>
          </a:p>
          <a:p>
            <a:pPr marL="324000" lvl="4" indent="-108000">
              <a:lnSpc>
                <a:spcPct val="97000"/>
              </a:lnSpc>
            </a:pPr>
            <a:r>
              <a:rPr lang="da-DK" sz="10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Femte niveau = Bullet niveau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50255" y="5348722"/>
            <a:ext cx="2915259" cy="1217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da-DK" altLang="da-DK" sz="10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ny tekst farve til </a:t>
            </a:r>
            <a:br>
              <a:rPr lang="da-DK" altLang="da-DK" sz="10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underoverskrift</a:t>
            </a:r>
          </a:p>
          <a:p>
            <a:pPr algn="l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Markér</a:t>
            </a:r>
            <a:r>
              <a:rPr lang="da-DK" altLang="da-DK" sz="9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teksten og vælg ny farve </a:t>
            </a:r>
            <a:br>
              <a:rPr lang="da-DK" altLang="da-DK" sz="9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da-DK" altLang="da-DK" sz="900" b="1" i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Skiftfarve</a:t>
            </a:r>
            <a:r>
              <a:rPr lang="da-DK" altLang="da-DK" sz="9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endParaRPr lang="da-DK" altLang="da-DK" sz="900" b="0" noProof="1">
              <a:solidFill>
                <a:srgbClr val="4A4E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mellem Farve 1-6 </a:t>
            </a:r>
            <a:br>
              <a:rPr lang="da-DK" altLang="da-DK" sz="9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KABs farveskema</a:t>
            </a:r>
          </a:p>
          <a:p>
            <a:pPr algn="l">
              <a:lnSpc>
                <a:spcPct val="90000"/>
              </a:lnSpc>
            </a:pPr>
            <a:endParaRPr lang="da-DK" sz="9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5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til venstre +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/>
          <p:cNvSpPr>
            <a:spLocks noGrp="1"/>
          </p:cNvSpPr>
          <p:nvPr>
            <p:ph type="pic" sz="quarter" idx="12" hasCustomPrompt="1"/>
          </p:nvPr>
        </p:nvSpPr>
        <p:spPr>
          <a:xfrm>
            <a:off x="5040000" y="1620000"/>
            <a:ext cx="7152000" cy="4680000"/>
          </a:xfrm>
          <a:solidFill>
            <a:srgbClr val="D2D3D4"/>
          </a:solidFill>
        </p:spPr>
        <p:txBody>
          <a:bodyPr lIns="360000" tIns="360000" rIns="360000"/>
          <a:lstStyle>
            <a:lvl1pPr algn="ctr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da-DK" noProof="1"/>
              <a:t>Klik her og indsæt billede via Vælg billeder- eller Rediger-knapperne</a:t>
            </a:r>
          </a:p>
          <a:p>
            <a:endParaRPr lang="da-DK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2000" y="1620000"/>
            <a:ext cx="4320000" cy="4680000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rimaryTextColor">
            <a:extLst>
              <a:ext uri="{FF2B5EF4-FFF2-40B4-BE49-F238E27FC236}">
                <a16:creationId xmlns:a16="http://schemas.microsoft.com/office/drawing/2014/main" id="{12074414-CC14-456D-9D1C-62B6C4E29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684000"/>
            <a:ext cx="11218663" cy="756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 i maksimalt en linje</a:t>
            </a:r>
          </a:p>
        </p:txBody>
      </p:sp>
    </p:spTree>
    <p:extLst>
      <p:ext uri="{BB962C8B-B14F-4D97-AF65-F5344CB8AC3E}">
        <p14:creationId xmlns:p14="http://schemas.microsoft.com/office/powerpoint/2010/main" val="46570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36">
          <p15:clr>
            <a:srgbClr val="FBAE40"/>
          </p15:clr>
        </p15:guide>
        <p15:guide id="3" pos="40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til venstre + indhold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620000"/>
            <a:ext cx="4320000" cy="4680000"/>
          </a:xfrm>
          <a:solidFill>
            <a:srgbClr val="D2D3D4"/>
          </a:solidFill>
        </p:spPr>
        <p:txBody>
          <a:bodyPr lIns="360000" tIns="360000" rIns="360000"/>
          <a:lstStyle>
            <a:lvl1pPr algn="ctr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da-DK" noProof="1"/>
              <a:t>Klik her og indsæt billede via Vælg billeder- eller Rediger-knapperne</a:t>
            </a:r>
          </a:p>
          <a:p>
            <a:endParaRPr lang="da-DK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39999" y="1620000"/>
            <a:ext cx="6610663" cy="4680000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rimaryTextColor">
            <a:extLst>
              <a:ext uri="{FF2B5EF4-FFF2-40B4-BE49-F238E27FC236}">
                <a16:creationId xmlns:a16="http://schemas.microsoft.com/office/drawing/2014/main" id="{3FABE0A0-4CF3-40D8-8C00-69495B649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684000"/>
            <a:ext cx="11218663" cy="756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 i maksimalt en linje</a:t>
            </a:r>
          </a:p>
        </p:txBody>
      </p:sp>
    </p:spTree>
    <p:extLst>
      <p:ext uri="{BB962C8B-B14F-4D97-AF65-F5344CB8AC3E}">
        <p14:creationId xmlns:p14="http://schemas.microsoft.com/office/powerpoint/2010/main" val="1861303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36">
          <p15:clr>
            <a:srgbClr val="FBAE40"/>
          </p15:clr>
        </p15:guide>
        <p15:guide id="3" pos="40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imaryTextColo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overskrift i maksimalt en linje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620000"/>
            <a:ext cx="11218663" cy="468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ude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2000" y="1620001"/>
            <a:ext cx="11218663" cy="4680000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1853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2000" y="1620001"/>
            <a:ext cx="5328000" cy="4680000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6000" y="1620000"/>
            <a:ext cx="5328000" cy="4680000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rimaryTextColo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 i maksimalt en linje</a:t>
            </a:r>
          </a:p>
        </p:txBody>
      </p:sp>
    </p:spTree>
    <p:extLst>
      <p:ext uri="{BB962C8B-B14F-4D97-AF65-F5344CB8AC3E}">
        <p14:creationId xmlns:p14="http://schemas.microsoft.com/office/powerpoint/2010/main" val="646104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44" userDrawn="1">
          <p15:clr>
            <a:srgbClr val="FBAE40"/>
          </p15:clr>
        </p15:guide>
        <p15:guide id="3" pos="36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/>
          <p:cNvSpPr>
            <a:spLocks noGrp="1"/>
          </p:cNvSpPr>
          <p:nvPr>
            <p:ph type="pic" sz="quarter" idx="12" hasCustomPrompt="1"/>
          </p:nvPr>
        </p:nvSpPr>
        <p:spPr>
          <a:xfrm>
            <a:off x="6336000" y="1620000"/>
            <a:ext cx="5328000" cy="4680000"/>
          </a:xfrm>
          <a:solidFill>
            <a:srgbClr val="D2D3D4"/>
          </a:solidFill>
        </p:spPr>
        <p:txBody>
          <a:bodyPr lIns="360000" tIns="360000" rIns="360000"/>
          <a:lstStyle>
            <a:lvl1pPr algn="ctr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da-DK" noProof="1"/>
              <a:t>Klik her og indsæt billede via Vælg billeder- eller Rediger-knapperne</a:t>
            </a:r>
          </a:p>
          <a:p>
            <a:endParaRPr lang="da-DK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2000" y="1620000"/>
            <a:ext cx="5328000" cy="4680000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rimaryTextColor">
            <a:extLst>
              <a:ext uri="{FF2B5EF4-FFF2-40B4-BE49-F238E27FC236}">
                <a16:creationId xmlns:a16="http://schemas.microsoft.com/office/drawing/2014/main" id="{3244F726-ADCD-4B5B-AE34-E99E4C8A4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684000"/>
            <a:ext cx="11218663" cy="756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 i maksimalt en linje</a:t>
            </a:r>
          </a:p>
        </p:txBody>
      </p:sp>
    </p:spTree>
    <p:extLst>
      <p:ext uri="{BB962C8B-B14F-4D97-AF65-F5344CB8AC3E}">
        <p14:creationId xmlns:p14="http://schemas.microsoft.com/office/powerpoint/2010/main" val="966293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36" userDrawn="1">
          <p15:clr>
            <a:srgbClr val="FBAE40"/>
          </p15:clr>
        </p15:guide>
        <p15:guide id="3" pos="40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imaryColor"/>
          <p:cNvSpPr/>
          <p:nvPr userDrawn="1"/>
        </p:nvSpPr>
        <p:spPr>
          <a:xfrm>
            <a:off x="0" y="1620000"/>
            <a:ext cx="12189600" cy="523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9C9A1AE-A6EC-4841-873B-5BE04399C3E0}"/>
              </a:ext>
            </a:extLst>
          </p:cNvPr>
          <p:cNvSpPr txBox="1"/>
          <p:nvPr userDrawn="1"/>
        </p:nvSpPr>
        <p:spPr>
          <a:xfrm>
            <a:off x="3024295" y="1901654"/>
            <a:ext cx="1161626" cy="8821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</a:t>
            </a:r>
            <a:endParaRPr lang="da-DK" sz="1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3103066" y="2726580"/>
            <a:ext cx="5996330" cy="2105437"/>
          </a:xfrm>
        </p:spPr>
        <p:txBody>
          <a:bodyPr anchor="t" anchorCtr="0"/>
          <a:lstStyle>
            <a:lvl1pPr algn="l">
              <a:defRPr sz="2600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citat tekst</a:t>
            </a:r>
          </a:p>
        </p:txBody>
      </p:sp>
      <p:sp>
        <p:nvSpPr>
          <p:cNvPr id="3" name="Pladsholder til slidenumm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A9B"/>
                </a:solidFill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114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imaryTextColo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 i maksimalt en linje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imaryTextColor"/>
          <p:cNvSpPr>
            <a:spLocks noGrp="1"/>
          </p:cNvSpPr>
          <p:nvPr>
            <p:ph type="title"/>
          </p:nvPr>
        </p:nvSpPr>
        <p:spPr>
          <a:xfrm>
            <a:off x="431999" y="684000"/>
            <a:ext cx="11218663" cy="75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9" y="1620000"/>
            <a:ext cx="11218663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78663" y="6476400"/>
            <a:ext cx="1872000" cy="24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3" r:id="rId3"/>
    <p:sldLayoutId id="2147483650" r:id="rId4"/>
    <p:sldLayoutId id="2147483676" r:id="rId5"/>
    <p:sldLayoutId id="2147483652" r:id="rId6"/>
    <p:sldLayoutId id="2147483665" r:id="rId7"/>
    <p:sldLayoutId id="2147483672" r:id="rId8"/>
    <p:sldLayoutId id="2147483654" r:id="rId9"/>
    <p:sldLayoutId id="2147483655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7000"/>
        </a:lnSpc>
        <a:spcBef>
          <a:spcPts val="600"/>
        </a:spcBef>
        <a:buFont typeface="Palatino Linotype" panose="02040502050505030304" pitchFamily="18" charset="0"/>
        <a:buChar char="​"/>
        <a:defRPr sz="2600" kern="1200">
          <a:solidFill>
            <a:schemeClr val="accent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914400" rtl="0" eaLnBrk="1" latinLnBrk="0" hangingPunct="1">
        <a:lnSpc>
          <a:spcPct val="97000"/>
        </a:lnSpc>
        <a:spcBef>
          <a:spcPts val="600"/>
        </a:spcBef>
        <a:buFont typeface="Palatino Linotype" panose="02040502050505030304" pitchFamily="18" charset="0"/>
        <a:buChar char="​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97000"/>
        </a:lnSpc>
        <a:spcBef>
          <a:spcPts val="600"/>
        </a:spcBef>
        <a:buClr>
          <a:schemeClr val="accent1"/>
        </a:buClr>
        <a:buFont typeface="Palatino Linotype" panose="02040502050505030304" pitchFamily="18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34000" algn="l" defTabSz="914400" rtl="0" eaLnBrk="1" latinLnBrk="0" hangingPunct="1">
        <a:lnSpc>
          <a:spcPct val="97000"/>
        </a:lnSpc>
        <a:spcBef>
          <a:spcPts val="600"/>
        </a:spcBef>
        <a:buClr>
          <a:schemeClr val="accent1"/>
        </a:buClr>
        <a:buFontTx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702000" indent="-198000" algn="l" defTabSz="914400" rtl="0" eaLnBrk="1" latinLnBrk="0" hangingPunct="1">
        <a:lnSpc>
          <a:spcPct val="97000"/>
        </a:lnSpc>
        <a:spcBef>
          <a:spcPts val="600"/>
        </a:spcBef>
        <a:buClr>
          <a:schemeClr val="accent1"/>
        </a:buClr>
        <a:buFontTx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702000" indent="-198000" algn="l" defTabSz="914400" rtl="0" eaLnBrk="1" latinLnBrk="0" hangingPunct="1">
        <a:lnSpc>
          <a:spcPct val="97000"/>
        </a:lnSpc>
        <a:spcBef>
          <a:spcPts val="600"/>
        </a:spcBef>
        <a:buClr>
          <a:schemeClr val="accent1"/>
        </a:buClr>
        <a:buFontTx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02000" indent="-198000" algn="l" defTabSz="914400" rtl="0" eaLnBrk="1" latinLnBrk="0" hangingPunct="1">
        <a:lnSpc>
          <a:spcPct val="97000"/>
        </a:lnSpc>
        <a:spcBef>
          <a:spcPts val="600"/>
        </a:spcBef>
        <a:buClr>
          <a:schemeClr val="accent1"/>
        </a:buClr>
        <a:buFontTx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702000" indent="-198000" algn="l" defTabSz="914400" rtl="0" eaLnBrk="1" latinLnBrk="0" hangingPunct="1">
        <a:lnSpc>
          <a:spcPct val="97000"/>
        </a:lnSpc>
        <a:spcBef>
          <a:spcPts val="600"/>
        </a:spcBef>
        <a:buClr>
          <a:schemeClr val="accent1"/>
        </a:buClr>
        <a:buFontTx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702000" indent="-198000" algn="l" defTabSz="914400" rtl="0" eaLnBrk="1" latinLnBrk="0" hangingPunct="1">
        <a:lnSpc>
          <a:spcPct val="97000"/>
        </a:lnSpc>
        <a:spcBef>
          <a:spcPts val="600"/>
        </a:spcBef>
        <a:buClr>
          <a:schemeClr val="accent1"/>
        </a:buClr>
        <a:buFontTx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78" userDrawn="1">
          <p15:clr>
            <a:srgbClr val="F26B43"/>
          </p15:clr>
        </p15:guide>
        <p15:guide id="4" pos="7338" userDrawn="1">
          <p15:clr>
            <a:srgbClr val="F26B43"/>
          </p15:clr>
        </p15:guide>
        <p15:guide id="5" pos="339" userDrawn="1">
          <p15:clr>
            <a:srgbClr val="F26B43"/>
          </p15:clr>
        </p15:guide>
        <p15:guide id="6" orient="horz" pos="7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 descr="Et billede, der indeholder himmel, udendørs, græs, bygning&#10;&#10;Automatisk genereret beskrivelse">
            <a:extLst>
              <a:ext uri="{FF2B5EF4-FFF2-40B4-BE49-F238E27FC236}">
                <a16:creationId xmlns:a16="http://schemas.microsoft.com/office/drawing/2014/main" id="{A55E1CD9-CA48-43B0-AEA2-55804AD8528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r="3518"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728462-8178-4F21-974F-4B58E752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- informationsmøde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306B6A-92D5-4701-9394-D0343DC323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Informationsmøde 29. september 2021 om statik</a:t>
            </a:r>
          </a:p>
          <a:p>
            <a:endParaRPr lang="da-DK" dirty="0"/>
          </a:p>
          <a:p>
            <a:r>
              <a:rPr lang="da-DK" dirty="0"/>
              <a:t>SAB I og SAB II blok 6</a:t>
            </a:r>
          </a:p>
        </p:txBody>
      </p:sp>
      <p:pic>
        <p:nvPicPr>
          <p:cNvPr id="10" name="Pladsholder til indhold 7">
            <a:extLst>
              <a:ext uri="{FF2B5EF4-FFF2-40B4-BE49-F238E27FC236}">
                <a16:creationId xmlns:a16="http://schemas.microsoft.com/office/drawing/2014/main" id="{1A120AFB-9979-4265-91DB-E1F94C11F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940" y="834721"/>
            <a:ext cx="1288388" cy="856778"/>
          </a:xfrm>
          <a:prstGeom prst="rect">
            <a:avLst/>
          </a:prstGeom>
          <a:noFill/>
        </p:spPr>
      </p:pic>
      <p:pic>
        <p:nvPicPr>
          <p:cNvPr id="11" name="Billede 10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C1DE3EFF-3DFF-4280-9F13-0C2385BF43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82" y="393280"/>
            <a:ext cx="963305" cy="6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9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57399" y="2184400"/>
            <a:ext cx="10683181" cy="26591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b="1" dirty="0">
                <a:latin typeface="+mj-lt"/>
              </a:rPr>
              <a:t>Vurdering af bygningernes stabilitet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NIRAS og RAMBØLL er i gang med at gennemgå de gamle beregninger og udarbejde en vurdering af bygningernes stabilitet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De er blevet bedt om at afrapportere senest den 25. oktober 2021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563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57399" y="2184400"/>
            <a:ext cx="10582513" cy="23267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b="1" dirty="0">
                <a:latin typeface="+mj-lt"/>
              </a:rPr>
              <a:t>Opsætning af måleudstyr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Der sættes måleudstyr op i kældrene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NIRAS og RAMBØLL er ved at beregne, hvor det præcist skal sættes op - og om der skal sættes måleudstyr op andre steder end i kældrene 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963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31999" y="2177351"/>
            <a:ext cx="10758915" cy="16619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b="1" dirty="0">
                <a:latin typeface="+mj-lt"/>
              </a:rPr>
              <a:t>Jævnlige visuelle inspektioner</a:t>
            </a:r>
          </a:p>
          <a:p>
            <a:pPr>
              <a:lnSpc>
                <a:spcPct val="90000"/>
              </a:lnSpc>
            </a:pPr>
            <a:endParaRPr lang="da-DK" sz="2400" b="1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NIRAS gennemfører jævnlige inspektioner, så vi kan følge bygningerne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436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57399" y="2184400"/>
            <a:ext cx="10674792" cy="16619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b="1" dirty="0">
                <a:latin typeface="+mj-lt"/>
              </a:rPr>
              <a:t>Københavns Kommune – Tilsynet med almene boliger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Vi er i tæt dialog med tilsynet, der ikke har bemærkninger til de initiativer, </a:t>
            </a:r>
            <a:br>
              <a:rPr lang="da-DK" sz="2400" dirty="0">
                <a:latin typeface="+mj-lt"/>
              </a:rPr>
            </a:br>
            <a:r>
              <a:rPr lang="da-DK" sz="2400" dirty="0">
                <a:latin typeface="+mj-lt"/>
              </a:rPr>
              <a:t>vi har sat i gang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89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31999" y="2176011"/>
            <a:ext cx="10800627" cy="19943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b="1" dirty="0">
                <a:latin typeface="+mj-lt"/>
              </a:rPr>
              <a:t>Hvad sker der efter i aften</a:t>
            </a:r>
          </a:p>
          <a:p>
            <a:pPr>
              <a:lnSpc>
                <a:spcPct val="90000"/>
              </a:lnSpc>
            </a:pPr>
            <a:endParaRPr lang="da-DK" sz="2400" b="1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da-DK" sz="2400" dirty="0">
                <a:latin typeface="+mj-lt"/>
              </a:rPr>
              <a:t>Vi følger NIRAS og RAMBØLLs arbejde tæt med </a:t>
            </a:r>
            <a:br>
              <a:rPr lang="da-DK" sz="2400" dirty="0">
                <a:latin typeface="+mj-lt"/>
              </a:rPr>
            </a:br>
            <a:r>
              <a:rPr lang="da-DK" sz="2400" dirty="0">
                <a:latin typeface="+mj-lt"/>
              </a:rPr>
              <a:t>ugentlig opfølgning og status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da-DK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da-DK" sz="2400" dirty="0">
                <a:latin typeface="+mj-lt"/>
              </a:rPr>
              <a:t>Ved afdelingsmødet den 26. oktober 2021 informerer vi igen</a:t>
            </a:r>
          </a:p>
        </p:txBody>
      </p:sp>
    </p:spTree>
    <p:extLst>
      <p:ext uri="{BB962C8B-B14F-4D97-AF65-F5344CB8AC3E}">
        <p14:creationId xmlns:p14="http://schemas.microsoft.com/office/powerpoint/2010/main" val="3396711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31999" y="2176011"/>
            <a:ext cx="11193263" cy="29915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b="1" dirty="0">
                <a:latin typeface="+mj-lt"/>
              </a:rPr>
              <a:t>Afrapportering fra NIRAS og RAMBØLL og næste skridt</a:t>
            </a:r>
          </a:p>
          <a:p>
            <a:pPr>
              <a:lnSpc>
                <a:spcPct val="90000"/>
              </a:lnSpc>
            </a:pPr>
            <a:endParaRPr lang="da-DK" sz="2400" b="1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da-DK" sz="2400" dirty="0">
                <a:latin typeface="+mj-lt"/>
              </a:rPr>
              <a:t>NIRAS og Rambøll leverer en vurdering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da-DK" sz="2400" b="1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da-DK" sz="2400" dirty="0">
                <a:latin typeface="+mj-lt"/>
              </a:rPr>
              <a:t>SAB og KAB konkluderer på vurderingen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da-DK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da-DK" sz="2400" dirty="0">
                <a:latin typeface="+mj-lt"/>
              </a:rPr>
              <a:t>Vurderingen leveres til Tilsynet med de almene boliger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da-DK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da-DK" sz="2400" dirty="0">
                <a:latin typeface="+mj-lt"/>
              </a:rPr>
              <a:t>Information ud til jer beboere</a:t>
            </a:r>
          </a:p>
        </p:txBody>
      </p:sp>
    </p:spTree>
    <p:extLst>
      <p:ext uri="{BB962C8B-B14F-4D97-AF65-F5344CB8AC3E}">
        <p14:creationId xmlns:p14="http://schemas.microsoft.com/office/powerpoint/2010/main" val="326459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57399" y="2184400"/>
            <a:ext cx="10741904" cy="29915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b="1" dirty="0">
                <a:latin typeface="+mj-lt"/>
              </a:rPr>
              <a:t>Hvilken vurdering forventer vi</a:t>
            </a:r>
          </a:p>
          <a:p>
            <a:pPr>
              <a:lnSpc>
                <a:spcPct val="90000"/>
              </a:lnSpc>
            </a:pPr>
            <a:endParaRPr lang="da-DK" sz="2400" b="1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latin typeface="+mj-lt"/>
              </a:rPr>
              <a:t>Vi forventer at få den vurdering, at bygningerne er stabile, og at I kan blive boende, indtil forventet byggestart og planlagt genhusning primo 2024, forudsat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latin typeface="+mj-lt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latin typeface="+mj-lt"/>
              </a:rPr>
              <a:t>Vi ikke finder synlige tegn på skader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latin typeface="+mj-lt"/>
              </a:rPr>
              <a:t>Vi har opsat måleudstyr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latin typeface="+mj-lt"/>
              </a:rPr>
              <a:t>Vi jævnligt inspicerer bygningerne </a:t>
            </a:r>
          </a:p>
        </p:txBody>
      </p:sp>
    </p:spTree>
    <p:extLst>
      <p:ext uri="{BB962C8B-B14F-4D97-AF65-F5344CB8AC3E}">
        <p14:creationId xmlns:p14="http://schemas.microsoft.com/office/powerpoint/2010/main" val="1003865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57399" y="2184400"/>
            <a:ext cx="10741904" cy="9971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latin typeface="+mj-lt"/>
              </a:rPr>
              <a:t>Hvis vi mod forventning får den vurdering, at bygningerne </a:t>
            </a:r>
            <a:br>
              <a:rPr lang="da-DK" sz="2400" dirty="0">
                <a:latin typeface="+mj-lt"/>
              </a:rPr>
            </a:br>
            <a:r>
              <a:rPr lang="da-DK" sz="2400" dirty="0">
                <a:latin typeface="+mj-lt"/>
              </a:rPr>
              <a:t>ikke er stabile, vil vi sammen med NIRAS og RAMBØLL vurdere, </a:t>
            </a:r>
            <a:br>
              <a:rPr lang="da-DK" sz="2400" dirty="0">
                <a:latin typeface="+mj-lt"/>
              </a:rPr>
            </a:br>
            <a:r>
              <a:rPr lang="da-DK" sz="2400" dirty="0">
                <a:latin typeface="+mj-lt"/>
              </a:rPr>
              <a:t>hvor hurtigt der skal ske genhusning</a:t>
            </a:r>
          </a:p>
        </p:txBody>
      </p:sp>
    </p:spTree>
    <p:extLst>
      <p:ext uri="{BB962C8B-B14F-4D97-AF65-F5344CB8AC3E}">
        <p14:creationId xmlns:p14="http://schemas.microsoft.com/office/powerpoint/2010/main" val="3285197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31999" y="2167622"/>
            <a:ext cx="10976795" cy="19943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b="1" dirty="0">
                <a:latin typeface="+mj-lt"/>
              </a:rPr>
              <a:t>Kan SAB håndtere en genhusning med kort varsel</a:t>
            </a:r>
          </a:p>
          <a:p>
            <a:pPr>
              <a:lnSpc>
                <a:spcPct val="90000"/>
              </a:lnSpc>
            </a:pPr>
            <a:endParaRPr lang="da-DK" sz="2400" b="1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Det bliver svært, men med hjælp fra andre boligorganisationer er vi overbeviste om, at opgaven kan løses</a:t>
            </a:r>
          </a:p>
          <a:p>
            <a:pPr>
              <a:lnSpc>
                <a:spcPct val="90000"/>
              </a:lnSpc>
            </a:pPr>
            <a:endParaRPr lang="da-DK" sz="2400" b="1" dirty="0">
              <a:latin typeface="+mj-lt"/>
            </a:endParaRPr>
          </a:p>
          <a:p>
            <a:pPr>
              <a:lnSpc>
                <a:spcPct val="90000"/>
              </a:lnSpc>
            </a:pPr>
            <a:endParaRPr lang="da-DK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0746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57399" y="2184400"/>
            <a:ext cx="10666403" cy="26591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b="1" dirty="0">
                <a:latin typeface="+mj-lt"/>
              </a:rPr>
              <a:t>Afslutning</a:t>
            </a:r>
          </a:p>
          <a:p>
            <a:pPr>
              <a:lnSpc>
                <a:spcPct val="90000"/>
              </a:lnSpc>
            </a:pPr>
            <a:endParaRPr lang="da-DK" sz="2400" b="1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Vi har også informeret de andre boligselskaber på Bellahøj: </a:t>
            </a:r>
            <a:br>
              <a:rPr lang="da-DK" sz="2400" dirty="0">
                <a:latin typeface="+mj-lt"/>
              </a:rPr>
            </a:br>
            <a:r>
              <a:rPr lang="da-DK" sz="2400" dirty="0">
                <a:latin typeface="+mj-lt"/>
              </a:rPr>
              <a:t>AAB, FSB og AKB, Bellahøj</a:t>
            </a:r>
            <a:br>
              <a:rPr lang="da-DK" sz="2400" dirty="0">
                <a:latin typeface="+mj-lt"/>
              </a:rPr>
            </a:br>
            <a:endParaRPr lang="da-DK" sz="2400" b="1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Vi informerer igen den 26. oktober 2021 på afdelingsmødet</a:t>
            </a:r>
          </a:p>
          <a:p>
            <a:pPr>
              <a:lnSpc>
                <a:spcPct val="90000"/>
              </a:lnSpc>
            </a:pPr>
            <a:endParaRPr lang="da-DK" sz="2400" b="1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Er der anledning til det, får I en skriftlig beboerinfo</a:t>
            </a:r>
          </a:p>
        </p:txBody>
      </p:sp>
    </p:spTree>
    <p:extLst>
      <p:ext uri="{BB962C8B-B14F-4D97-AF65-F5344CB8AC3E}">
        <p14:creationId xmlns:p14="http://schemas.microsoft.com/office/powerpoint/2010/main" val="256379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57399" y="2184400"/>
            <a:ext cx="9642946" cy="13295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Velkomst ved formand for SAB John B. Sørensen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Mødeleder Mikkel Warming</a:t>
            </a:r>
          </a:p>
        </p:txBody>
      </p:sp>
    </p:spTree>
    <p:extLst>
      <p:ext uri="{BB962C8B-B14F-4D97-AF65-F5344CB8AC3E}">
        <p14:creationId xmlns:p14="http://schemas.microsoft.com/office/powerpoint/2010/main" val="75487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57399" y="2184400"/>
            <a:ext cx="10666403" cy="34901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b="1" dirty="0">
                <a:latin typeface="+mj-lt"/>
              </a:rPr>
              <a:t>Spørgsmål efter i aften?</a:t>
            </a:r>
          </a:p>
          <a:p>
            <a:pPr>
              <a:lnSpc>
                <a:spcPct val="90000"/>
              </a:lnSpc>
            </a:pPr>
            <a:endParaRPr lang="da-DK" sz="2400" b="1" dirty="0"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nb-NO" sz="6600" dirty="0"/>
              <a:t>t</a:t>
            </a:r>
            <a:r>
              <a:rPr lang="nb-NO" sz="6600"/>
              <a:t>elefon </a:t>
            </a:r>
            <a:r>
              <a:rPr lang="nb-NO" sz="6600" dirty="0"/>
              <a:t>33 63 12 11</a:t>
            </a:r>
          </a:p>
          <a:p>
            <a:pPr>
              <a:lnSpc>
                <a:spcPct val="90000"/>
              </a:lnSpc>
            </a:pPr>
            <a:endParaRPr lang="nb-NO" sz="6600" dirty="0"/>
          </a:p>
          <a:p>
            <a:pPr algn="ctr">
              <a:lnSpc>
                <a:spcPct val="90000"/>
              </a:lnSpc>
            </a:pPr>
            <a:r>
              <a:rPr lang="nb-NO" sz="2400" i="1" dirty="0">
                <a:latin typeface="+mj-lt"/>
              </a:rPr>
              <a:t>(foreløbig frem til torsdag den 30. september 2021 kl. 18.00)</a:t>
            </a:r>
            <a:endParaRPr lang="da-DK" sz="2400" i="1" dirty="0">
              <a:latin typeface="+mj-lt"/>
            </a:endParaRPr>
          </a:p>
          <a:p>
            <a:pPr>
              <a:lnSpc>
                <a:spcPct val="90000"/>
              </a:lnSpc>
            </a:pPr>
            <a:endParaRPr lang="da-DK" sz="2400" b="1" dirty="0">
              <a:latin typeface="+mj-lt"/>
            </a:endParaRP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794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57399" y="2184400"/>
            <a:ext cx="10758682" cy="29915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Dagsorden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da-DK" sz="2400" dirty="0">
                <a:latin typeface="+mj-lt"/>
              </a:rPr>
              <a:t>Præsentation af mødedeltagerne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da-DK" sz="2400" dirty="0">
                <a:latin typeface="+mj-lt"/>
              </a:rPr>
              <a:t>Orientering om statik – bygningernes stabilitet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da-DK" sz="2400" dirty="0">
                <a:latin typeface="+mj-lt"/>
              </a:rPr>
              <a:t>Spørgsmål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da-DK" sz="2400" dirty="0">
              <a:latin typeface="+mj-lt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Disse dias bliver lagt på afdelingens hjemmeside</a:t>
            </a: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Spørgsmål/svar fra mødet bliver omdelt og lagt på afdelingens hjemmeside</a:t>
            </a:r>
          </a:p>
        </p:txBody>
      </p:sp>
    </p:spTree>
    <p:extLst>
      <p:ext uri="{BB962C8B-B14F-4D97-AF65-F5344CB8AC3E}">
        <p14:creationId xmlns:p14="http://schemas.microsoft.com/office/powerpoint/2010/main" val="374450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57399" y="1568382"/>
            <a:ext cx="10691570" cy="53183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b="1" dirty="0">
                <a:latin typeface="+mj-lt"/>
              </a:rPr>
              <a:t>Mødedeltagere</a:t>
            </a: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John B. Sørensen			Formand for </a:t>
            </a:r>
            <a:r>
              <a:rPr lang="da-DK" sz="2400" dirty="0" err="1">
                <a:latin typeface="+mj-lt"/>
              </a:rPr>
              <a:t>SAB’s</a:t>
            </a:r>
            <a:r>
              <a:rPr lang="da-DK" sz="2400" dirty="0">
                <a:latin typeface="+mj-lt"/>
              </a:rPr>
              <a:t> organisationsbestyrelse</a:t>
            </a: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Bjørn Christian Olsen		Medlem af </a:t>
            </a:r>
            <a:r>
              <a:rPr lang="da-DK" sz="2400" dirty="0" err="1">
                <a:latin typeface="+mj-lt"/>
              </a:rPr>
              <a:t>SAB’s</a:t>
            </a:r>
            <a:r>
              <a:rPr lang="da-DK" sz="2400" dirty="0">
                <a:latin typeface="+mj-lt"/>
              </a:rPr>
              <a:t> organisationsbestyrelse</a:t>
            </a: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John Steen Johansen		Formand for afdelingsbestyrelsen</a:t>
            </a: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Thor Nielsen				Medlem af afdelingsbestyrelsen </a:t>
            </a: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Klaus Iversen			</a:t>
            </a:r>
            <a:r>
              <a:rPr lang="da-DK" sz="2400" dirty="0"/>
              <a:t>Medlem af afdelingsbestyrelsen </a:t>
            </a: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Rolf Andersson			Byggedirektør KAB</a:t>
            </a: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Steffen Schou Andersen		Byggeprojektleder KAB</a:t>
            </a: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Søren Haugsted			Arkitema – rådgiver</a:t>
            </a: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Christoffer Juelstorp			Arkitema – rådgiver</a:t>
            </a: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Anette Hertz				Kommunikationschef KAB</a:t>
            </a: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Finn Larsen				Områdechef		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348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57399" y="2184400"/>
            <a:ext cx="6235501" cy="3323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b="1" dirty="0">
                <a:latin typeface="+mj-lt"/>
              </a:rPr>
              <a:t>Hvilke bygninger drejer det sig om?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C16EED-3E8D-4A5B-A2E2-7F205F04F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103" y="2620350"/>
            <a:ext cx="4228051" cy="338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43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31998" y="2106083"/>
            <a:ext cx="11218663" cy="49859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SAB Bellahøj – statik - status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da-DK" sz="2400" dirty="0">
                <a:latin typeface="+mj-lt"/>
              </a:rPr>
              <a:t>Tilbage i halvtredserne - fejl i de oprindelige beregninger af konstruktionerne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da-DK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da-DK" sz="2400" dirty="0">
                <a:latin typeface="+mj-lt"/>
              </a:rPr>
              <a:t>Da husene blev opført, blev der brugt stærkere beton end beregnet, </a:t>
            </a:r>
            <a:br>
              <a:rPr lang="da-DK" sz="2400" dirty="0">
                <a:latin typeface="+mj-lt"/>
              </a:rPr>
            </a:br>
            <a:r>
              <a:rPr lang="da-DK" sz="2400" dirty="0">
                <a:latin typeface="+mj-lt"/>
              </a:rPr>
              <a:t>og facadeelementerne blev fuget sammen, hvilket ikke oprindeligt var planen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da-DK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da-DK" sz="2400" dirty="0">
                <a:latin typeface="+mj-lt"/>
              </a:rPr>
              <a:t>Husene har stået i mere end 60 år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538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31999" y="2184400"/>
            <a:ext cx="10675025" cy="29915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Vi har længe vidst, at der var fejl i de oprindelige beregninger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Derfor har Arkitema og NIRAS projekteret et forstærkningsprojekt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Forstærkningsprojektet er blevet gransket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Ved granskningen bliver vi gjort opmærksom på </a:t>
            </a:r>
            <a:br>
              <a:rPr lang="da-DK" sz="2400" dirty="0">
                <a:latin typeface="+mj-lt"/>
              </a:rPr>
            </a:br>
            <a:r>
              <a:rPr lang="da-DK" sz="2400" i="1" dirty="0">
                <a:latin typeface="+mj-lt"/>
              </a:rPr>
              <a:t>”- bør give anledning til nogle overvejelser vedrørende bygningernes stabilitet, indtil de nødvendige forstærkninger er gennemført - ”</a:t>
            </a:r>
          </a:p>
        </p:txBody>
      </p:sp>
    </p:spTree>
    <p:extLst>
      <p:ext uri="{BB962C8B-B14F-4D97-AF65-F5344CB8AC3E}">
        <p14:creationId xmlns:p14="http://schemas.microsoft.com/office/powerpoint/2010/main" val="310629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57399" y="2184400"/>
            <a:ext cx="10859350" cy="39887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dirty="0">
                <a:latin typeface="+mj-lt"/>
              </a:rPr>
              <a:t>For at være på den sikre side har vi: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latin typeface="+mj-lt"/>
              </a:rPr>
              <a:t>Igangsat her-og-nu visuel inspektion af de bærende konstruktioner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latin typeface="+mj-lt"/>
              </a:rPr>
              <a:t>Bedt RAMBØLL og NIRAS - eksperter i bygningskonstruktioner - vurdere bygningernes stabilitet</a:t>
            </a:r>
            <a:br>
              <a:rPr lang="da-DK" sz="2400" dirty="0">
                <a:latin typeface="+mj-lt"/>
              </a:rPr>
            </a:br>
            <a:endParaRPr lang="da-DK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latin typeface="+mj-lt"/>
              </a:rPr>
              <a:t>Vi sætter måleudstyr op i kældrene, der registrerer usædvanlige bevægelser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latin typeface="+mj-lt"/>
              </a:rPr>
              <a:t>Vi gennemfører jævnlige inspektioner af de bærende konstruktioner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722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F7553FD-4E10-4422-9B00-D37D6C355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94" y="6001222"/>
            <a:ext cx="1288388" cy="85677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5C0F7-D682-487E-94E6-A862B9CB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SAB Bellahøj – informationsmøde 29. september 2021</a:t>
            </a:r>
          </a:p>
        </p:txBody>
      </p:sp>
      <p:pic>
        <p:nvPicPr>
          <p:cNvPr id="10" name="Billede 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964D305-E343-4081-9A04-3719DB787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82" y="6096154"/>
            <a:ext cx="963305" cy="618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6064027-BE59-45ED-A323-6FF29F3D3D5D}"/>
              </a:ext>
            </a:extLst>
          </p:cNvPr>
          <p:cNvSpPr txBox="1"/>
          <p:nvPr/>
        </p:nvSpPr>
        <p:spPr>
          <a:xfrm>
            <a:off x="431999" y="2184400"/>
            <a:ext cx="10733748" cy="29915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b="1" dirty="0">
                <a:latin typeface="+mj-lt"/>
              </a:rPr>
              <a:t>Visuel inspektion</a:t>
            </a:r>
          </a:p>
          <a:p>
            <a:pPr>
              <a:lnSpc>
                <a:spcPct val="90000"/>
              </a:lnSpc>
            </a:pPr>
            <a:endParaRPr lang="da-DK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da-DK" sz="2400" dirty="0">
                <a:latin typeface="+mj-lt"/>
              </a:rPr>
              <a:t>Færdig fredag den 1. oktober 2021 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da-DK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da-DK" sz="2400" dirty="0">
                <a:latin typeface="+mj-lt"/>
              </a:rPr>
              <a:t>Der er indtil nu gennemgået 8 ud af 10 huse</a:t>
            </a:r>
          </a:p>
          <a:p>
            <a:pPr>
              <a:lnSpc>
                <a:spcPct val="90000"/>
              </a:lnSpc>
            </a:pPr>
            <a:br>
              <a:rPr lang="da-DK" sz="2400" dirty="0">
                <a:latin typeface="+mj-lt"/>
              </a:rPr>
            </a:br>
            <a:r>
              <a:rPr lang="da-DK" sz="2400" dirty="0">
                <a:latin typeface="+mj-lt"/>
              </a:rPr>
              <a:t>Den foreløbige tilbagemelding er at der intet </a:t>
            </a:r>
            <a:r>
              <a:rPr lang="da-DK" sz="2400">
                <a:latin typeface="+mj-lt"/>
              </a:rPr>
              <a:t>usædvanligt er fundet </a:t>
            </a:r>
            <a:r>
              <a:rPr lang="da-DK" sz="2400" dirty="0">
                <a:latin typeface="+mj-lt"/>
              </a:rPr>
              <a:t>i de mere end 60 år gamle bygninger 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da-DK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453711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Farvesæt 1">
      <a:dk1>
        <a:srgbClr val="000000"/>
      </a:dk1>
      <a:lt1>
        <a:srgbClr val="FFFFFF"/>
      </a:lt1>
      <a:dk2>
        <a:srgbClr val="005A9B"/>
      </a:dk2>
      <a:lt2>
        <a:srgbClr val="DDEFF7"/>
      </a:lt2>
      <a:accent1>
        <a:srgbClr val="D86435"/>
      </a:accent1>
      <a:accent2>
        <a:srgbClr val="075150"/>
      </a:accent2>
      <a:accent3>
        <a:srgbClr val="F2E8DF"/>
      </a:accent3>
      <a:accent4>
        <a:srgbClr val="466FB6"/>
      </a:accent4>
      <a:accent5>
        <a:srgbClr val="DBCEE6"/>
      </a:accent5>
      <a:accent6>
        <a:srgbClr val="CB8129"/>
      </a:accent6>
      <a:hlink>
        <a:srgbClr val="466FB6"/>
      </a:hlink>
      <a:folHlink>
        <a:srgbClr val="D8643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5A9B"/>
        </a:solidFill>
        <a:ln>
          <a:solidFill>
            <a:srgbClr val="005A9B"/>
          </a:solidFill>
        </a:ln>
      </a:spPr>
      <a:bodyPr lIns="72000" tIns="72000" rIns="72000" bIns="72000" rtlCol="0" anchor="ctr"/>
      <a:lstStyle>
        <a:defPPr algn="ctr">
          <a:lnSpc>
            <a:spcPct val="90000"/>
          </a:lnSpc>
          <a:defRPr dirty="0" err="1" smtClean="0">
            <a:latin typeface="Palatino Linotype" panose="0204050205050503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sz="2600" dirty="0" err="1" smtClean="0">
            <a:latin typeface="Palatino Linotype" panose="0204050205050503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AB PowerPoint JAS.potx" id="{D1B3E1A0-5497-4242-A1F6-A50608469164}" vid="{2BA70A6C-E4ED-43D9-85B9-B0D19BEF535B}"/>
    </a:ext>
  </a:extLst>
</a:theme>
</file>

<file path=ppt/theme/theme2.xml><?xml version="1.0" encoding="utf-8"?>
<a:theme xmlns:a="http://schemas.openxmlformats.org/drawingml/2006/main" name="Office Theme">
  <a:themeElements>
    <a:clrScheme name="KAB">
      <a:dk1>
        <a:srgbClr val="000000"/>
      </a:dk1>
      <a:lt1>
        <a:srgbClr val="FFFFFF"/>
      </a:lt1>
      <a:dk2>
        <a:srgbClr val="003478"/>
      </a:dk2>
      <a:lt2>
        <a:srgbClr val="99AEC9"/>
      </a:lt2>
      <a:accent1>
        <a:srgbClr val="8FCAE7"/>
      </a:accent1>
      <a:accent2>
        <a:srgbClr val="6685AE"/>
      </a:accent2>
      <a:accent3>
        <a:srgbClr val="335D93"/>
      </a:accent3>
      <a:accent4>
        <a:srgbClr val="4B4E54"/>
      </a:accent4>
      <a:accent5>
        <a:srgbClr val="99AEC9"/>
      </a:accent5>
      <a:accent6>
        <a:srgbClr val="003478"/>
      </a:accent6>
      <a:hlink>
        <a:srgbClr val="335D93"/>
      </a:hlink>
      <a:folHlink>
        <a:srgbClr val="4B4E54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AB">
      <a:dk1>
        <a:srgbClr val="000000"/>
      </a:dk1>
      <a:lt1>
        <a:srgbClr val="FFFFFF"/>
      </a:lt1>
      <a:dk2>
        <a:srgbClr val="003478"/>
      </a:dk2>
      <a:lt2>
        <a:srgbClr val="99AEC9"/>
      </a:lt2>
      <a:accent1>
        <a:srgbClr val="8FCAE7"/>
      </a:accent1>
      <a:accent2>
        <a:srgbClr val="6685AE"/>
      </a:accent2>
      <a:accent3>
        <a:srgbClr val="335D93"/>
      </a:accent3>
      <a:accent4>
        <a:srgbClr val="4B4E54"/>
      </a:accent4>
      <a:accent5>
        <a:srgbClr val="99AEC9"/>
      </a:accent5>
      <a:accent6>
        <a:srgbClr val="003478"/>
      </a:accent6>
      <a:hlink>
        <a:srgbClr val="335D93"/>
      </a:hlink>
      <a:folHlink>
        <a:srgbClr val="4B4E54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267</TotalTime>
  <Words>869</Words>
  <Application>Microsoft Office PowerPoint</Application>
  <PresentationFormat>Widescreen</PresentationFormat>
  <Paragraphs>157</Paragraphs>
  <Slides>20</Slides>
  <Notes>20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5" baseType="lpstr">
      <vt:lpstr>Arial</vt:lpstr>
      <vt:lpstr>HelveticaNeueLT Std Lt Cn</vt:lpstr>
      <vt:lpstr>Palatino Linotype</vt:lpstr>
      <vt:lpstr>Verdana</vt:lpstr>
      <vt:lpstr>Blank</vt:lpstr>
      <vt:lpstr>SAB Bellahøj - informationsmøde</vt:lpstr>
      <vt:lpstr>SAB Bellahøj – informationsmøde 29. september 2021</vt:lpstr>
      <vt:lpstr>SAB Bellahøj – informationsmøde 29. september 2021</vt:lpstr>
      <vt:lpstr>SAB Bellahøj – informationsmøde 29. september 2021</vt:lpstr>
      <vt:lpstr>SAB Bellahøj – informationsmøde 29. september 2021</vt:lpstr>
      <vt:lpstr>SAB Bellahøj – informationsmøde 29. september 2021</vt:lpstr>
      <vt:lpstr>SAB Bellahøj – informationsmøde 29. september 2021</vt:lpstr>
      <vt:lpstr>SAB Bellahøj – informationsmøde 29. september 2021</vt:lpstr>
      <vt:lpstr>SAB Bellahøj – informationsmøde 29. september 2021</vt:lpstr>
      <vt:lpstr>SAB Bellahøj – informationsmøde 29. september 2021</vt:lpstr>
      <vt:lpstr>SAB Bellahøj – informationsmøde 29. september 2021</vt:lpstr>
      <vt:lpstr>SAB Bellahøj – informationsmøde 29. september 2021</vt:lpstr>
      <vt:lpstr>SAB Bellahøj – informationsmøde 29. september 2021</vt:lpstr>
      <vt:lpstr>SAB Bellahøj – informationsmøde 29. september 2021</vt:lpstr>
      <vt:lpstr>SAB Bellahøj – informationsmøde 29. september 2021</vt:lpstr>
      <vt:lpstr>SAB Bellahøj – informationsmøde 29. september 2021</vt:lpstr>
      <vt:lpstr>SAB Bellahøj – informationsmøde 29. september 2021</vt:lpstr>
      <vt:lpstr>SAB Bellahøj – informationsmøde 29. september 2021</vt:lpstr>
      <vt:lpstr>SAB Bellahøj – informationsmøde 29. september 2021</vt:lpstr>
      <vt:lpstr>SAB Bellahøj – informationsmøde 29. september 2021</vt:lpstr>
    </vt:vector>
  </TitlesOfParts>
  <Company>KAB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Anja Barfod Thorbek</dc:creator>
  <cp:lastModifiedBy>Finn Larsen</cp:lastModifiedBy>
  <cp:revision>33</cp:revision>
  <cp:lastPrinted>2021-09-29T14:45:29Z</cp:lastPrinted>
  <dcterms:created xsi:type="dcterms:W3CDTF">2021-09-29T09:16:49Z</dcterms:created>
  <dcterms:modified xsi:type="dcterms:W3CDTF">2021-09-29T14:45:46Z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ArtworkDefinitionTemplate">
    <vt:lpwstr>Presentation</vt:lpwstr>
  </property>
  <property fmtid="{D5CDD505-2E9C-101B-9397-08002B2CF9AE}" pid="4" name="HelpDocument">
    <vt:lpwstr>KAB PowerPoint.html</vt:lpwstr>
  </property>
  <property fmtid="{D5CDD505-2E9C-101B-9397-08002B2CF9AE}" pid="5" name="SD_MenuGroup">
    <vt:lpwstr>Designskabeloner</vt:lpwstr>
  </property>
  <property fmtid="{D5CDD505-2E9C-101B-9397-08002B2CF9AE}" pid="6" name="ColorExtensionSet">
    <vt:lpwstr>*</vt:lpwstr>
  </property>
  <property fmtid="{D5CDD505-2E9C-101B-9397-08002B2CF9AE}" pid="7" name="SD_DocumentLanguageString">
    <vt:lpwstr>Dansk</vt:lpwstr>
  </property>
  <property fmtid="{D5CDD505-2E9C-101B-9397-08002B2CF9AE}" pid="8" name="SD_CtlText_Usersettings_Userprofile">
    <vt:lpwstr>Standard</vt:lpwstr>
  </property>
  <property fmtid="{D5CDD505-2E9C-101B-9397-08002B2CF9AE}" pid="9" name="SD_DocumentLanguage">
    <vt:lpwstr>da-DK</vt:lpwstr>
  </property>
  <property fmtid="{D5CDD505-2E9C-101B-9397-08002B2CF9AE}" pid="10" name="SD_UserprofileName">
    <vt:lpwstr>Standard</vt:lpwstr>
  </property>
  <property fmtid="{D5CDD505-2E9C-101B-9397-08002B2CF9AE}" pid="11" name="DocumentInfoFinished">
    <vt:lpwstr>True</vt:lpwstr>
  </property>
</Properties>
</file>