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71" r:id="rId2"/>
    <p:sldId id="405" r:id="rId3"/>
    <p:sldId id="408" r:id="rId4"/>
    <p:sldId id="409" r:id="rId5"/>
    <p:sldId id="407" r:id="rId6"/>
    <p:sldId id="423" r:id="rId7"/>
    <p:sldId id="414" r:id="rId8"/>
    <p:sldId id="411" r:id="rId9"/>
    <p:sldId id="424" r:id="rId10"/>
    <p:sldId id="417" r:id="rId11"/>
    <p:sldId id="418" r:id="rId12"/>
    <p:sldId id="420" r:id="rId13"/>
    <p:sldId id="421" r:id="rId14"/>
    <p:sldId id="416" r:id="rId15"/>
    <p:sldId id="425" r:id="rId16"/>
    <p:sldId id="309" r:id="rId17"/>
    <p:sldId id="293" r:id="rId18"/>
    <p:sldId id="426" r:id="rId19"/>
    <p:sldId id="427" r:id="rId20"/>
    <p:sldId id="302" r:id="rId21"/>
    <p:sldId id="428" r:id="rId22"/>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980">
          <p15:clr>
            <a:srgbClr val="A4A3A4"/>
          </p15:clr>
        </p15:guide>
        <p15:guide id="7" pos="73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18A"/>
    <a:srgbClr val="D2D3D4"/>
    <a:srgbClr val="8E8684"/>
    <a:srgbClr val="006A83"/>
    <a:srgbClr val="8FCAE7"/>
    <a:srgbClr val="EFAB00"/>
    <a:srgbClr val="005A9B"/>
    <a:srgbClr val="CCB02A"/>
    <a:srgbClr val="4A4E54"/>
    <a:srgbClr val="B8D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361" autoAdjust="0"/>
  </p:normalViewPr>
  <p:slideViewPr>
    <p:cSldViewPr snapToGrid="0" showGuides="1">
      <p:cViewPr varScale="1">
        <p:scale>
          <a:sx n="114" d="100"/>
          <a:sy n="114" d="100"/>
        </p:scale>
        <p:origin x="1146" y="102"/>
      </p:cViewPr>
      <p:guideLst>
        <p:guide pos="3840"/>
        <p:guide orient="horz" pos="3980"/>
        <p:guide pos="7339"/>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54" d="100"/>
        <a:sy n="54" d="100"/>
      </p:scale>
      <p:origin x="0" y="0"/>
    </p:cViewPr>
  </p:sorterViewPr>
  <p:notesViewPr>
    <p:cSldViewPr snapToGrid="0" showGuides="1">
      <p:cViewPr varScale="1">
        <p:scale>
          <a:sx n="86" d="100"/>
          <a:sy n="86" d="100"/>
        </p:scale>
        <p:origin x="303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14FDFE10-849F-45C5-BA6E-0E30940CE12F}" type="datetimeFigureOut">
              <a:rPr lang="da-DK" smtClean="0"/>
              <a:t>26-01-2023</a:t>
            </a:fld>
            <a:endParaRPr lang="da-DK" dirty="0"/>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28EB5556-9A1D-4B71-BF33-123828A9E756}" type="slidenum">
              <a:rPr lang="da-DK" smtClean="0"/>
              <a:t>‹nr.›</a:t>
            </a:fld>
            <a:endParaRPr lang="da-DK" dirty="0"/>
          </a:p>
        </p:txBody>
      </p:sp>
    </p:spTree>
    <p:extLst>
      <p:ext uri="{BB962C8B-B14F-4D97-AF65-F5344CB8AC3E}">
        <p14:creationId xmlns:p14="http://schemas.microsoft.com/office/powerpoint/2010/main" val="106445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CD72A38B-F9FA-4036-A084-652409E98F08}" type="datetimeFigureOut">
              <a:rPr lang="da-DK" smtClean="0"/>
              <a:t>26-01-2023</a:t>
            </a:fld>
            <a:endParaRPr lang="da-DK"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11234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408162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3914929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436844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130051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2835842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1243709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2580180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1046238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1830094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19</a:t>
            </a:fld>
            <a:endParaRPr lang="da-DK" dirty="0"/>
          </a:p>
        </p:txBody>
      </p:sp>
    </p:spTree>
    <p:extLst>
      <p:ext uri="{BB962C8B-B14F-4D97-AF65-F5344CB8AC3E}">
        <p14:creationId xmlns:p14="http://schemas.microsoft.com/office/powerpoint/2010/main" val="185786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3228739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da-DK" smtClean="0"/>
              <a:t>20</a:t>
            </a:fld>
            <a:endParaRPr lang="da-DK" dirty="0"/>
          </a:p>
        </p:txBody>
      </p:sp>
    </p:spTree>
    <p:extLst>
      <p:ext uri="{BB962C8B-B14F-4D97-AF65-F5344CB8AC3E}">
        <p14:creationId xmlns:p14="http://schemas.microsoft.com/office/powerpoint/2010/main" val="2467210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21</a:t>
            </a:fld>
            <a:endParaRPr lang="da-DK" dirty="0"/>
          </a:p>
        </p:txBody>
      </p:sp>
    </p:spTree>
    <p:extLst>
      <p:ext uri="{BB962C8B-B14F-4D97-AF65-F5344CB8AC3E}">
        <p14:creationId xmlns:p14="http://schemas.microsoft.com/office/powerpoint/2010/main" val="345289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100211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207341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348116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278593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2909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2951150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2097099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billede">
    <p:spTree>
      <p:nvGrpSpPr>
        <p:cNvPr id="1" name=""/>
        <p:cNvGrpSpPr/>
        <p:nvPr/>
      </p:nvGrpSpPr>
      <p:grpSpPr>
        <a:xfrm>
          <a:off x="0" y="0"/>
          <a:ext cx="0" cy="0"/>
          <a:chOff x="0" y="0"/>
          <a:chExt cx="0" cy="0"/>
        </a:xfrm>
      </p:grpSpPr>
      <p:sp>
        <p:nvSpPr>
          <p:cNvPr id="19" name="Pladsholder til sidefod 18"/>
          <p:cNvSpPr>
            <a:spLocks noGrp="1"/>
          </p:cNvSpPr>
          <p:nvPr>
            <p:ph type="ftr" sz="quarter" idx="14"/>
          </p:nvPr>
        </p:nvSpPr>
        <p:spPr>
          <a:xfrm>
            <a:off x="2413338" y="6476400"/>
            <a:ext cx="7367084" cy="241200"/>
          </a:xfrm>
          <a:prstGeom prst="rect">
            <a:avLst/>
          </a:prstGeom>
        </p:spPr>
        <p:txBody>
          <a:bodyPr/>
          <a:lstStyle>
            <a:lvl1pPr>
              <a:defRPr sz="100">
                <a:noFill/>
              </a:defRPr>
            </a:lvl1pPr>
          </a:lstStyle>
          <a:p>
            <a:endParaRPr lang="da-DK" dirty="0"/>
          </a:p>
        </p:txBody>
      </p:sp>
      <p:sp>
        <p:nvSpPr>
          <p:cNvPr id="20" name="Pladsholder til slidenummer 19"/>
          <p:cNvSpPr>
            <a:spLocks noGrp="1"/>
          </p:cNvSpPr>
          <p:nvPr>
            <p:ph type="sldNum" sz="quarter" idx="15"/>
          </p:nvPr>
        </p:nvSpPr>
        <p:spPr/>
        <p:txBody>
          <a:bodyPr/>
          <a:lstStyle>
            <a:lvl1pPr>
              <a:defRPr>
                <a:solidFill>
                  <a:schemeClr val="accent2"/>
                </a:solidFill>
              </a:defRPr>
            </a:lvl1pPr>
          </a:lstStyle>
          <a:p>
            <a:r>
              <a:rPr lang="da-DK" dirty="0"/>
              <a:t>Side </a:t>
            </a:r>
            <a:fld id="{45D37B1E-C366-494F-A587-962AD9AABC83}" type="slidenum">
              <a:rPr lang="da-DK" smtClean="0"/>
              <a:pPr/>
              <a:t>‹nr.›</a:t>
            </a:fld>
            <a:endParaRPr lang="da-DK" dirty="0"/>
          </a:p>
        </p:txBody>
      </p:sp>
      <p:sp>
        <p:nvSpPr>
          <p:cNvPr id="14" name="Pladsholder til billede 13">
            <a:extLst>
              <a:ext uri="{FF2B5EF4-FFF2-40B4-BE49-F238E27FC236}">
                <a16:creationId xmlns:a16="http://schemas.microsoft.com/office/drawing/2014/main" id="{C079B49D-99EA-4AF7-827D-A6EB7D8C6F7B}"/>
              </a:ext>
            </a:extLst>
          </p:cNvPr>
          <p:cNvSpPr>
            <a:spLocks noGrp="1"/>
          </p:cNvSpPr>
          <p:nvPr>
            <p:ph type="pic" sz="quarter" idx="12" hasCustomPrompt="1"/>
          </p:nvPr>
        </p:nvSpPr>
        <p:spPr>
          <a:xfrm>
            <a:off x="4860000" y="1620000"/>
            <a:ext cx="7331999" cy="5238000"/>
          </a:xfrm>
          <a:solidFill>
            <a:srgbClr val="D2D3D4"/>
          </a:solidFill>
        </p:spPr>
        <p:txBody>
          <a:bodyPr lIns="360000" tIns="360000" rIns="360000"/>
          <a:lstStyle>
            <a:lvl1pPr algn="ctr">
              <a:defRPr sz="1800">
                <a:solidFill>
                  <a:schemeClr val="accent2"/>
                </a:solidFill>
              </a:defRPr>
            </a:lvl1pPr>
          </a:lstStyle>
          <a:p>
            <a:r>
              <a:rPr lang="da-DK" noProof="1"/>
              <a:t>Klik her og indsæt billede via Vælg billeder- eller Rediger-knapperne</a:t>
            </a:r>
          </a:p>
          <a:p>
            <a:endParaRPr lang="da-DK" noProof="1"/>
          </a:p>
        </p:txBody>
      </p:sp>
      <p:sp>
        <p:nvSpPr>
          <p:cNvPr id="9" name="Titel 1"/>
          <p:cNvSpPr>
            <a:spLocks noGrp="1"/>
          </p:cNvSpPr>
          <p:nvPr>
            <p:ph type="title" hasCustomPrompt="1"/>
          </p:nvPr>
        </p:nvSpPr>
        <p:spPr>
          <a:xfrm>
            <a:off x="432000" y="684000"/>
            <a:ext cx="9397333" cy="755960"/>
          </a:xfrm>
        </p:spPr>
        <p:txBody>
          <a:bodyPr lIns="0" anchor="b" anchorCtr="0"/>
          <a:lstStyle>
            <a:lvl1pPr algn="l">
              <a:defRPr sz="2800" b="1" cap="all" baseline="0">
                <a:solidFill>
                  <a:schemeClr val="tx1"/>
                </a:solidFill>
              </a:defRPr>
            </a:lvl1pPr>
          </a:lstStyle>
          <a:p>
            <a:r>
              <a:rPr lang="da-DK" dirty="0"/>
              <a:t>Kort titel, Evt. dato/sted, x</a:t>
            </a:r>
          </a:p>
        </p:txBody>
      </p:sp>
      <p:sp>
        <p:nvSpPr>
          <p:cNvPr id="13" name="SD_ART_Logo"/>
          <p:cNvSpPr/>
          <p:nvPr userDrawn="1"/>
        </p:nvSpPr>
        <p:spPr>
          <a:xfrm>
            <a:off x="10256400" y="360000"/>
            <a:ext cx="1530000" cy="3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a:latin typeface="Palatino Linotype" panose="02040502050505030304" pitchFamily="18" charset="0"/>
            </a:endParaRPr>
          </a:p>
        </p:txBody>
      </p:sp>
      <p:pic>
        <p:nvPicPr>
          <p:cNvPr id="3" name="SD_ART_Logo_bmkArt">
            <a:extLst>
              <a:ext uri="{FF2B5EF4-FFF2-40B4-BE49-F238E27FC236}">
                <a16:creationId xmlns:a16="http://schemas.microsoft.com/office/drawing/2014/main" id="{B2C8D194-2E78-4D3B-879C-8C187601C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400" y="360000"/>
            <a:ext cx="1530000" cy="567986"/>
          </a:xfrm>
          <a:prstGeom prst="rect">
            <a:avLst/>
          </a:prstGeom>
        </p:spPr>
      </p:pic>
      <p:sp>
        <p:nvSpPr>
          <p:cNvPr id="10" name="SD_ART_Logo2"/>
          <p:cNvSpPr/>
          <p:nvPr userDrawn="1"/>
        </p:nvSpPr>
        <p:spPr>
          <a:xfrm>
            <a:off x="10753344" y="360000"/>
            <a:ext cx="103288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a:latin typeface="Palatino Linotype" panose="02040502050505030304" pitchFamily="18" charset="0"/>
            </a:endParaRPr>
          </a:p>
        </p:txBody>
      </p:sp>
      <p:sp>
        <p:nvSpPr>
          <p:cNvPr id="12" name="SD_ART_Logo3"/>
          <p:cNvSpPr/>
          <p:nvPr userDrawn="1"/>
        </p:nvSpPr>
        <p:spPr>
          <a:xfrm>
            <a:off x="9757507" y="360000"/>
            <a:ext cx="2028719" cy="597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a:latin typeface="Palatino Linotype" panose="02040502050505030304" pitchFamily="18" charset="0"/>
            </a:endParaRPr>
          </a:p>
        </p:txBody>
      </p:sp>
      <p:sp>
        <p:nvSpPr>
          <p:cNvPr id="11" name="Pladsholder til forsidetekst">
            <a:extLst>
              <a:ext uri="{FF2B5EF4-FFF2-40B4-BE49-F238E27FC236}">
                <a16:creationId xmlns:a16="http://schemas.microsoft.com/office/drawing/2014/main" id="{636134BC-177B-464E-A994-129C019FD7DD}"/>
              </a:ext>
            </a:extLst>
          </p:cNvPr>
          <p:cNvSpPr>
            <a:spLocks noGrp="1"/>
          </p:cNvSpPr>
          <p:nvPr>
            <p:ph sz="half" idx="1" hasCustomPrompt="1"/>
          </p:nvPr>
        </p:nvSpPr>
        <p:spPr>
          <a:xfrm>
            <a:off x="0" y="1620000"/>
            <a:ext cx="4860000" cy="5238000"/>
          </a:xfrm>
          <a:solidFill>
            <a:schemeClr val="accent2"/>
          </a:solidFill>
        </p:spPr>
        <p:txBody>
          <a:bodyPr lIns="432000" tIns="360000" r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Brug TAB og Shift+TAB til at skifte tekst- og bulletniveau. Stå på ny linje inden du trykker på TAB.</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5" name="Pladsholder til indhold 3">
            <a:extLst>
              <a:ext uri="{FF2B5EF4-FFF2-40B4-BE49-F238E27FC236}">
                <a16:creationId xmlns:a16="http://schemas.microsoft.com/office/drawing/2014/main" id="{7331A7D7-5A6C-4F98-A872-8F6A848FB95D}"/>
              </a:ext>
            </a:extLst>
          </p:cNvPr>
          <p:cNvSpPr>
            <a:spLocks noGrp="1"/>
          </p:cNvSpPr>
          <p:nvPr>
            <p:ph sz="quarter" idx="16" hasCustomPrompt="1"/>
          </p:nvPr>
        </p:nvSpPr>
        <p:spPr>
          <a:xfrm>
            <a:off x="8242710" y="360000"/>
            <a:ext cx="1344488" cy="1068111"/>
          </a:xfrm>
        </p:spPr>
        <p:txBody>
          <a:bodyPr/>
          <a:lstStyle>
            <a:lvl1pPr>
              <a:defRPr sz="1050" baseline="0"/>
            </a:lvl1pPr>
          </a:lstStyle>
          <a:p>
            <a:pPr lvl="0"/>
            <a:r>
              <a:rPr lang="da-DK" dirty="0"/>
              <a:t>Klik på billedikonet for at indsætte andet logo</a:t>
            </a:r>
          </a:p>
        </p:txBody>
      </p:sp>
    </p:spTree>
    <p:extLst>
      <p:ext uri="{BB962C8B-B14F-4D97-AF65-F5344CB8AC3E}">
        <p14:creationId xmlns:p14="http://schemas.microsoft.com/office/powerpoint/2010/main" val="3872338365"/>
      </p:ext>
    </p:extLst>
  </p:cSld>
  <p:clrMapOvr>
    <a:masterClrMapping/>
  </p:clrMapOvr>
  <p:extLst>
    <p:ext uri="{DCECCB84-F9BA-43D5-87BE-67443E8EF086}">
      <p15:sldGuideLst xmlns:p15="http://schemas.microsoft.com/office/powerpoint/2012/main">
        <p15:guide id="1" orient="horz" pos="4065" userDrawn="1">
          <p15:clr>
            <a:srgbClr val="000000"/>
          </p15:clr>
        </p15:guide>
        <p15:guide id="3" pos="7423" userDrawn="1">
          <p15:clr>
            <a:srgbClr val="000000"/>
          </p15:clr>
        </p15:guide>
        <p15:guide id="4" pos="257" userDrawn="1">
          <p15:clr>
            <a:srgbClr val="00000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6" name="Rektangel 5"/>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a:latin typeface="Palatino Linotype" panose="02040502050505030304" pitchFamily="18" charset="0"/>
            </a:endParaRPr>
          </a:p>
        </p:txBody>
      </p:sp>
      <p:sp>
        <p:nvSpPr>
          <p:cNvPr id="5" name="Pladsholder til slidenummer 4"/>
          <p:cNvSpPr>
            <a:spLocks noGrp="1"/>
          </p:cNvSpPr>
          <p:nvPr>
            <p:ph type="sldNum" sz="quarter" idx="10"/>
          </p:nvPr>
        </p:nvSpPr>
        <p:spPr/>
        <p:txBody>
          <a:bodyPr/>
          <a:lstStyle/>
          <a:p>
            <a:r>
              <a:rPr lang="da-DK" dirty="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8" name="Text Box 48"/>
          <p:cNvSpPr txBox="1">
            <a:spLocks noChangeArrowheads="1"/>
          </p:cNvSpPr>
          <p:nvPr userDrawn="1"/>
        </p:nvSpPr>
        <p:spPr bwMode="auto">
          <a:xfrm>
            <a:off x="538163" y="1840105"/>
            <a:ext cx="2332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p:txBody>
      </p:sp>
      <p:sp>
        <p:nvSpPr>
          <p:cNvPr id="17" name="Title 1"/>
          <p:cNvSpPr txBox="1">
            <a:spLocks/>
          </p:cNvSpPr>
          <p:nvPr userDrawn="1"/>
        </p:nvSpPr>
        <p:spPr>
          <a:xfrm>
            <a:off x="538163" y="549275"/>
            <a:ext cx="10815637" cy="695819"/>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3200" dirty="0">
                <a:solidFill>
                  <a:schemeClr val="tx1"/>
                </a:solidFill>
                <a:latin typeface="Arial" panose="020B0604020202020204" pitchFamily="34" charset="0"/>
                <a:cs typeface="Arial" panose="020B0604020202020204" pitchFamily="34" charset="0"/>
              </a:rPr>
              <a:t>Brugerguide </a:t>
            </a:r>
            <a:r>
              <a:rPr lang="da-DK" sz="3200" b="0" dirty="0">
                <a:solidFill>
                  <a:schemeClr val="tx1"/>
                </a:solidFill>
                <a:latin typeface="Arial" panose="020B0604020202020204" pitchFamily="34" charset="0"/>
                <a:cs typeface="Arial" panose="020B0604020202020204" pitchFamily="34" charset="0"/>
              </a:rPr>
              <a:t>-</a:t>
            </a:r>
            <a:r>
              <a:rPr lang="da-DK" sz="3200" dirty="0">
                <a:solidFill>
                  <a:schemeClr val="tx1"/>
                </a:solidFill>
                <a:latin typeface="Arial" panose="020B0604020202020204" pitchFamily="34" charset="0"/>
                <a:cs typeface="Arial" panose="020B0604020202020204" pitchFamily="34" charset="0"/>
              </a:rPr>
              <a:t> </a:t>
            </a:r>
            <a:r>
              <a:rPr lang="da-DK" sz="3200" b="0" dirty="0">
                <a:solidFill>
                  <a:schemeClr val="tx1"/>
                </a:solidFill>
                <a:latin typeface="Arial" panose="020B0604020202020204" pitchFamily="34" charset="0"/>
                <a:cs typeface="Arial" panose="020B0604020202020204" pitchFamily="34" charset="0"/>
              </a:rPr>
              <a:t>Slet før præsentationen anvendes</a:t>
            </a:r>
          </a:p>
        </p:txBody>
      </p:sp>
      <p:sp>
        <p:nvSpPr>
          <p:cNvPr id="14" name="AutoShape 4"/>
          <p:cNvSpPr>
            <a:spLocks/>
          </p:cNvSpPr>
          <p:nvPr userDrawn="1"/>
        </p:nvSpPr>
        <p:spPr bwMode="gray">
          <a:xfrm>
            <a:off x="9587168" y="3572293"/>
            <a:ext cx="2463605" cy="1272143"/>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Hjælpelinjer</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For at se hjælpelinjer</a:t>
            </a:r>
          </a:p>
          <a:p>
            <a:pPr eaLnBrk="1" fontAlgn="auto" hangingPunct="1">
              <a:spcBef>
                <a:spcPts val="0"/>
              </a:spcBef>
              <a:spcAft>
                <a:spcPts val="240"/>
              </a:spcAft>
              <a:buFont typeface="+mj-lt"/>
              <a:buNone/>
              <a:defRPr/>
            </a:pPr>
            <a:r>
              <a:rPr lang="da-DK" sz="900" b="1" noProof="1">
                <a:solidFill>
                  <a:schemeClr val="tx1"/>
                </a:solidFill>
                <a:latin typeface="Arial" panose="020B0604020202020204" pitchFamily="34" charset="0"/>
                <a:cs typeface="Arial" panose="020B0604020202020204" pitchFamily="34" charset="0"/>
              </a:rPr>
              <a:t>1.</a:t>
            </a:r>
            <a:r>
              <a:rPr lang="da-DK" sz="900" noProof="1">
                <a:solidFill>
                  <a:schemeClr val="tx1"/>
                </a:solidFill>
                <a:latin typeface="Arial" panose="020B0604020202020204" pitchFamily="34" charset="0"/>
                <a:cs typeface="Arial" panose="020B0604020202020204" pitchFamily="34" charset="0"/>
              </a:rPr>
              <a:t> Klik på fanen </a:t>
            </a:r>
            <a:r>
              <a:rPr lang="da-DK" sz="900" b="1" noProof="1">
                <a:solidFill>
                  <a:schemeClr val="tx1"/>
                </a:solidFill>
                <a:latin typeface="Arial" panose="020B0604020202020204" pitchFamily="34" charset="0"/>
                <a:cs typeface="Arial" panose="020B0604020202020204" pitchFamily="34" charset="0"/>
              </a:rPr>
              <a:t>Vis </a:t>
            </a:r>
            <a:r>
              <a:rPr lang="da-DK" sz="900" b="0" noProof="1">
                <a:solidFill>
                  <a:schemeClr val="tx1"/>
                </a:solidFill>
                <a:latin typeface="Arial" panose="020B0604020202020204" pitchFamily="34" charset="0"/>
                <a:cs typeface="Arial" panose="020B0604020202020204" pitchFamily="34" charset="0"/>
              </a:rPr>
              <a:t>og</a:t>
            </a:r>
            <a:r>
              <a:rPr lang="da-DK" sz="900" b="1" noProof="1">
                <a:solidFill>
                  <a:schemeClr val="tx1"/>
                </a:solidFill>
                <a:latin typeface="Arial" panose="020B0604020202020204" pitchFamily="34" charset="0"/>
                <a:cs typeface="Arial" panose="020B0604020202020204" pitchFamily="34" charset="0"/>
              </a:rPr>
              <a:t> </a:t>
            </a:r>
            <a:r>
              <a:rPr lang="da-DK" sz="900" b="0" noProof="1">
                <a:solidFill>
                  <a:schemeClr val="tx1"/>
                </a:solidFill>
                <a:latin typeface="Arial" panose="020B0604020202020204" pitchFamily="34" charset="0"/>
                <a:cs typeface="Arial" panose="020B0604020202020204" pitchFamily="34" charset="0"/>
              </a:rPr>
              <a:t>sæt hak ved</a:t>
            </a:r>
            <a:r>
              <a:rPr lang="da-DK" sz="900" b="0" baseline="0" noProof="1">
                <a:solidFill>
                  <a:schemeClr val="tx1"/>
                </a:solidFill>
                <a:latin typeface="Arial" panose="020B0604020202020204" pitchFamily="34" charset="0"/>
                <a:cs typeface="Arial" panose="020B0604020202020204" pitchFamily="34" charset="0"/>
              </a:rPr>
              <a:t> </a:t>
            </a: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Bef>
                <a:spcPts val="0"/>
              </a:spcBef>
              <a:spcAft>
                <a:spcPts val="240"/>
              </a:spcAft>
              <a:buFont typeface="+mj-lt"/>
              <a:buNone/>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Bef>
                <a:spcPts val="0"/>
              </a:spcBef>
              <a:spcAft>
                <a:spcPts val="240"/>
              </a:spcAft>
              <a:buFont typeface="+mj-lt"/>
              <a:buNone/>
              <a:defRPr/>
            </a:pPr>
            <a:r>
              <a:rPr lang="da-DK" sz="900" b="1" noProof="1">
                <a:solidFill>
                  <a:schemeClr val="tx1"/>
                </a:solidFill>
                <a:latin typeface="Arial" panose="020B0604020202020204" pitchFamily="34" charset="0"/>
                <a:cs typeface="Arial" panose="020B0604020202020204" pitchFamily="34" charset="0"/>
              </a:rPr>
              <a:t>Tips</a:t>
            </a:r>
            <a:r>
              <a:rPr lang="da-DK" sz="900" noProof="1">
                <a:solidFill>
                  <a:schemeClr val="tx1"/>
                </a:solidFill>
                <a:latin typeface="Arial" panose="020B0604020202020204" pitchFamily="34" charset="0"/>
                <a:cs typeface="Arial" panose="020B0604020202020204" pitchFamily="34" charset="0"/>
              </a:rPr>
              <a:t>: </a:t>
            </a:r>
            <a:r>
              <a:rPr lang="da-DK" sz="900" b="1" noProof="1">
                <a:solidFill>
                  <a:schemeClr val="tx1"/>
                </a:solidFill>
                <a:latin typeface="Arial" panose="020B0604020202020204" pitchFamily="34" charset="0"/>
                <a:cs typeface="Arial" panose="020B0604020202020204" pitchFamily="34" charset="0"/>
              </a:rPr>
              <a:t>Alt + F9 </a:t>
            </a:r>
            <a:r>
              <a:rPr lang="da-DK" sz="900" noProof="1">
                <a:solidFill>
                  <a:schemeClr val="tx1"/>
                </a:solidFill>
                <a:latin typeface="Arial" panose="020B0604020202020204" pitchFamily="34" charset="0"/>
                <a:cs typeface="Arial" panose="020B0604020202020204" pitchFamily="34" charset="0"/>
              </a:rPr>
              <a:t>for hurtig visning af </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hjælpelinjer</a:t>
            </a:r>
          </a:p>
          <a:p>
            <a:pPr eaLnBrk="1" hangingPunct="1">
              <a:spcBef>
                <a:spcPts val="0"/>
              </a:spcBef>
              <a:spcAft>
                <a:spcPts val="240"/>
              </a:spcAft>
              <a:buFont typeface="+mj-lt"/>
              <a:buNone/>
              <a:defRPr/>
            </a:pPr>
            <a:endParaRPr lang="da-DK" sz="700" noProof="1">
              <a:solidFill>
                <a:schemeClr val="tx1"/>
              </a:solidFill>
              <a:latin typeface="Arial" panose="020B0604020202020204" pitchFamily="34" charset="0"/>
              <a:cs typeface="Arial" panose="020B0604020202020204" pitchFamily="34" charset="0"/>
            </a:endParaRPr>
          </a:p>
        </p:txBody>
      </p:sp>
      <p:sp>
        <p:nvSpPr>
          <p:cNvPr id="15" name="Text Box 48"/>
          <p:cNvSpPr txBox="1">
            <a:spLocks noChangeArrowheads="1"/>
          </p:cNvSpPr>
          <p:nvPr userDrawn="1"/>
        </p:nvSpPr>
        <p:spPr bwMode="auto">
          <a:xfrm>
            <a:off x="9587169" y="1840105"/>
            <a:ext cx="2463605"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r>
              <a:rPr lang="da-DK" altLang="da-DK" sz="900" strike="noStrike" noProof="1">
                <a:solidFill>
                  <a:schemeClr val="tx1"/>
                </a:solidFill>
                <a:latin typeface="Arial" panose="020B0604020202020204" pitchFamily="34" charset="0"/>
                <a:cs typeface="Arial" panose="020B0604020202020204" pitchFamily="34" charset="0"/>
              </a:rPr>
              <a:t> </a:t>
            </a:r>
            <a:endParaRPr lang="da-DK" altLang="da-DK" sz="900" strike="sngStrike"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1"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24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sz="900" noProof="1">
                <a:solidFill>
                  <a:schemeClr val="tx1"/>
                </a:solidFill>
                <a:latin typeface="Arial" panose="020B0604020202020204" pitchFamily="34" charset="0"/>
                <a:cs typeface="Arial" panose="020B0604020202020204" pitchFamily="34" charset="0"/>
              </a:rPr>
              <a:t>Vælg </a:t>
            </a:r>
            <a:r>
              <a:rPr lang="da-DK" sz="900" b="1" noProof="1">
                <a:solidFill>
                  <a:schemeClr val="tx1"/>
                </a:solidFill>
                <a:latin typeface="Arial" panose="020B0604020202020204" pitchFamily="34" charset="0"/>
                <a:cs typeface="Arial" panose="020B0604020202020204" pitchFamily="34" charset="0"/>
              </a:rPr>
              <a:t>Anvend på alle </a:t>
            </a:r>
            <a:r>
              <a:rPr lang="da-DK" sz="900" noProof="1">
                <a:solidFill>
                  <a:schemeClr val="tx1"/>
                </a:solidFill>
                <a:latin typeface="Arial" panose="020B0604020202020204" pitchFamily="34" charset="0"/>
                <a:cs typeface="Arial" panose="020B0604020202020204" pitchFamily="34" charset="0"/>
              </a:rPr>
              <a:t>eller </a:t>
            </a:r>
            <a:r>
              <a:rPr lang="da-DK" sz="900" b="1" noProof="1">
                <a:solidFill>
                  <a:schemeClr val="tx1"/>
                </a:solidFill>
                <a:latin typeface="Arial" panose="020B0604020202020204" pitchFamily="34" charset="0"/>
                <a:cs typeface="Arial" panose="020B0604020202020204" pitchFamily="34" charset="0"/>
              </a:rPr>
              <a:t>Anvend</a:t>
            </a:r>
            <a:r>
              <a:rPr lang="da-DK" sz="900" noProof="1">
                <a:solidFill>
                  <a:schemeClr val="tx1"/>
                </a:solidFill>
                <a:latin typeface="Arial" panose="020B0604020202020204" pitchFamily="34" charset="0"/>
                <a:cs typeface="Arial" panose="020B0604020202020204" pitchFamily="34" charset="0"/>
              </a:rPr>
              <a:t> hvis </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det</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kun skal være på et enkelt slide</a:t>
            </a:r>
          </a:p>
          <a:p>
            <a:pPr eaLnBrk="1" hangingPunct="1">
              <a:spcAft>
                <a:spcPts val="240"/>
              </a:spcAft>
              <a:defRPr/>
            </a:pPr>
            <a:endParaRPr lang="da-DK" sz="700" noProof="1">
              <a:solidFill>
                <a:schemeClr val="tx1"/>
              </a:solidFill>
              <a:latin typeface="Arial" panose="020B0604020202020204" pitchFamily="34" charset="0"/>
              <a:cs typeface="Arial" panose="020B0604020202020204" pitchFamily="34" charset="0"/>
            </a:endParaRPr>
          </a:p>
        </p:txBody>
      </p:sp>
      <p:sp>
        <p:nvSpPr>
          <p:cNvPr id="18" name="AutoShape 4"/>
          <p:cNvSpPr>
            <a:spLocks/>
          </p:cNvSpPr>
          <p:nvPr userDrawn="1"/>
        </p:nvSpPr>
        <p:spPr bwMode="gray">
          <a:xfrm>
            <a:off x="6914934" y="1840105"/>
            <a:ext cx="2333140" cy="507831"/>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Indsæt billede</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På slides med billedpladsholder, </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klik på ikonet og vælg </a:t>
            </a:r>
            <a:r>
              <a:rPr lang="da-DK" sz="900" b="1" noProof="1">
                <a:solidFill>
                  <a:schemeClr val="tx1"/>
                </a:solidFill>
                <a:latin typeface="Arial" panose="020B0604020202020204" pitchFamily="34" charset="0"/>
                <a:cs typeface="Arial" panose="020B0604020202020204" pitchFamily="34" charset="0"/>
              </a:rPr>
              <a:t>Indsæt</a:t>
            </a:r>
          </a:p>
        </p:txBody>
      </p:sp>
      <p:sp>
        <p:nvSpPr>
          <p:cNvPr id="22" name="TextBox 12"/>
          <p:cNvSpPr txBox="1">
            <a:spLocks noChangeArrowheads="1"/>
          </p:cNvSpPr>
          <p:nvPr userDrawn="1"/>
        </p:nvSpPr>
        <p:spPr bwMode="auto">
          <a:xfrm>
            <a:off x="6914934" y="2736739"/>
            <a:ext cx="233314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r>
              <a:rPr lang="da-DK" sz="1000" b="1" noProof="1">
                <a:solidFill>
                  <a:schemeClr val="tx1"/>
                </a:solidFill>
                <a:latin typeface="Arial" panose="020B0604020202020204" pitchFamily="34" charset="0"/>
                <a:cs typeface="Arial" panose="020B0604020202020204" pitchFamily="34" charset="0"/>
              </a:rPr>
              <a:t>Beskær billede</a:t>
            </a:r>
          </a:p>
          <a:p>
            <a:pPr algn="l" eaLnBrk="1" hangingPunct="1">
              <a:spcBef>
                <a:spcPts val="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1. </a:t>
            </a:r>
            <a:r>
              <a:rPr lang="da-DK" sz="900" b="0" noProof="1">
                <a:solidFill>
                  <a:schemeClr val="tx1"/>
                </a:solidFill>
                <a:latin typeface="Arial" panose="020B0604020202020204" pitchFamily="34" charset="0"/>
                <a:cs typeface="Arial" panose="020B0604020202020204" pitchFamily="34" charset="0"/>
              </a:rPr>
              <a:t>Klik </a:t>
            </a:r>
            <a:r>
              <a:rPr lang="da-DK" sz="900" b="1" noProof="1">
                <a:solidFill>
                  <a:schemeClr val="tx1"/>
                </a:solidFill>
                <a:latin typeface="Arial" panose="020B0604020202020204" pitchFamily="34" charset="0"/>
                <a:cs typeface="Arial" panose="020B0604020202020204" pitchFamily="34" charset="0"/>
              </a:rPr>
              <a:t>Beskær</a:t>
            </a:r>
            <a:r>
              <a:rPr lang="da-DK" sz="900" b="0" noProof="1">
                <a:solidFill>
                  <a:schemeClr val="tx1"/>
                </a:solidFill>
                <a:latin typeface="Arial" panose="020B0604020202020204" pitchFamily="34" charset="0"/>
                <a:cs typeface="Arial" panose="020B0604020202020204" pitchFamily="34" charset="0"/>
              </a:rPr>
              <a:t> for at ændre</a:t>
            </a:r>
            <a:r>
              <a:rPr lang="da-DK" sz="900" b="0" baseline="0" noProof="1">
                <a:solidFill>
                  <a:schemeClr val="tx1"/>
                </a:solidFill>
                <a:latin typeface="Arial" panose="020B0604020202020204" pitchFamily="34" charset="0"/>
                <a:cs typeface="Arial" panose="020B0604020202020204" pitchFamily="34" charset="0"/>
              </a:rPr>
              <a:t> </a:t>
            </a:r>
            <a:r>
              <a:rPr lang="da-DK" sz="900" b="0" noProof="1">
                <a:solidFill>
                  <a:schemeClr val="tx1"/>
                </a:solidFill>
                <a:latin typeface="Arial" panose="020B0604020202020204" pitchFamily="34" charset="0"/>
                <a:cs typeface="Arial" panose="020B0604020202020204" pitchFamily="34" charset="0"/>
              </a:rPr>
              <a:t>billedets fokus/størrelse</a:t>
            </a: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Bef>
                <a:spcPct val="0"/>
              </a:spcBef>
              <a:spcAft>
                <a:spcPts val="600"/>
              </a:spcAft>
              <a:buFontTx/>
              <a:buNone/>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strike="noStrike" noProof="1">
                <a:solidFill>
                  <a:schemeClr val="tx1"/>
                </a:solidFill>
                <a:latin typeface="Arial" panose="020B0604020202020204" pitchFamily="34" charset="0"/>
                <a:cs typeface="Arial" panose="020B0604020202020204" pitchFamily="34" charset="0"/>
              </a:rPr>
              <a:t>du trækker</a:t>
            </a:r>
            <a:r>
              <a:rPr lang="da-DK" altLang="da-DK" sz="900" b="0" noProof="1">
                <a:solidFill>
                  <a:schemeClr val="tx1"/>
                </a:solidFill>
                <a:latin typeface="Arial" panose="020B0604020202020204" pitchFamily="34" charset="0"/>
                <a:cs typeface="Arial" panose="020B0604020202020204" pitchFamily="34" charset="0"/>
              </a:rPr>
              <a:t> i billedets hjørner</a:t>
            </a:r>
          </a:p>
          <a:p>
            <a:pPr algn="l" eaLnBrk="1" fontAlgn="auto" hangingPunct="1">
              <a:spcBef>
                <a:spcPts val="60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Tips</a:t>
            </a:r>
            <a:r>
              <a:rPr lang="da-DK" sz="900" b="0" noProof="1">
                <a:solidFill>
                  <a:schemeClr val="tx1"/>
                </a:solidFill>
                <a:latin typeface="Arial" panose="020B0604020202020204" pitchFamily="34" charset="0"/>
                <a:cs typeface="Arial" panose="020B0604020202020204" pitchFamily="34" charset="0"/>
              </a:rPr>
              <a:t>: Hvis du sletter billedet og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indsætter et nyt, kan billedet lægge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sig foran tekst og grafik. Hvis dette sker,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højreklik på billedet og vælg </a:t>
            </a:r>
            <a:r>
              <a:rPr lang="da-DK" sz="900" b="1" noProof="1">
                <a:solidFill>
                  <a:schemeClr val="tx1"/>
                </a:solidFill>
                <a:latin typeface="Arial" panose="020B0604020202020204" pitchFamily="34" charset="0"/>
                <a:cs typeface="Arial" panose="020B0604020202020204" pitchFamily="34" charset="0"/>
              </a:rPr>
              <a:t>Placer bagest</a:t>
            </a:r>
            <a:endParaRPr lang="da-DK" altLang="da-DK" sz="900" b="0" noProof="1">
              <a:solidFill>
                <a:schemeClr val="tx1"/>
              </a:solidFill>
              <a:latin typeface="Arial" panose="020B0604020202020204" pitchFamily="34" charset="0"/>
              <a:cs typeface="Arial" panose="020B0604020202020204" pitchFamily="34" charset="0"/>
            </a:endParaRPr>
          </a:p>
        </p:txBody>
      </p:sp>
      <p:sp>
        <p:nvSpPr>
          <p:cNvPr id="12" name="Text Box 48"/>
          <p:cNvSpPr txBox="1">
            <a:spLocks noChangeArrowheads="1"/>
          </p:cNvSpPr>
          <p:nvPr userDrawn="1"/>
        </p:nvSpPr>
        <p:spPr bwMode="auto">
          <a:xfrm>
            <a:off x="3871262" y="1835220"/>
            <a:ext cx="24636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endParaRPr lang="da-DK" altLang="da-DK" sz="900" b="1"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Klik på menupunktet </a:t>
            </a:r>
            <a:r>
              <a:rPr lang="da-DK" altLang="da-DK" sz="900" b="1" baseline="0" noProof="1">
                <a:solidFill>
                  <a:schemeClr val="tx1"/>
                </a:solidFill>
                <a:latin typeface="Arial" panose="020B0604020202020204" pitchFamily="34" charset="0"/>
                <a:cs typeface="Arial" panose="020B0604020202020204" pitchFamily="34" charset="0"/>
              </a:rPr>
              <a:t>Nyt Slide </a:t>
            </a:r>
            <a:r>
              <a:rPr lang="da-DK" altLang="da-DK" sz="900" noProof="1">
                <a:solidFill>
                  <a:schemeClr val="tx1"/>
                </a:solidFill>
                <a:latin typeface="Arial" panose="020B0604020202020204" pitchFamily="34" charset="0"/>
                <a:cs typeface="Arial" panose="020B0604020202020204" pitchFamily="34" charset="0"/>
              </a:rPr>
              <a:t>for </a:t>
            </a:r>
            <a:br>
              <a:rPr lang="da-DK" altLang="da-DK" sz="900" noProof="1">
                <a:solidFill>
                  <a:schemeClr val="tx1"/>
                </a:solidFill>
                <a:latin typeface="Arial" panose="020B0604020202020204" pitchFamily="34" charset="0"/>
                <a:cs typeface="Arial" panose="020B0604020202020204" pitchFamily="34" charset="0"/>
              </a:rPr>
            </a:br>
            <a:r>
              <a:rPr lang="da-DK" altLang="da-DK" sz="900" noProof="1">
                <a:solidFill>
                  <a:schemeClr val="tx1"/>
                </a:solidFill>
                <a:latin typeface="Arial" panose="020B0604020202020204" pitchFamily="34" charset="0"/>
                <a:cs typeface="Arial" panose="020B0604020202020204" pitchFamily="34" charset="0"/>
              </a:rPr>
              <a:t>at</a:t>
            </a:r>
            <a:r>
              <a:rPr lang="da-DK" altLang="da-DK" sz="900" baseline="0" noProof="1">
                <a:solidFill>
                  <a:schemeClr val="tx1"/>
                </a:solidFill>
                <a:latin typeface="Arial" panose="020B0604020202020204" pitchFamily="34" charset="0"/>
                <a:cs typeface="Arial" panose="020B0604020202020204" pitchFamily="34" charset="0"/>
              </a:rPr>
              <a:t> indsætte nyt slide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for at ændre dit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nuværende layout til et alternativt</a:t>
            </a:r>
            <a:endParaRPr lang="da-DK" sz="900" b="1" noProof="1">
              <a:solidFill>
                <a:schemeClr val="tx1"/>
              </a:solidFill>
              <a:latin typeface="Arial" panose="020B0604020202020204" pitchFamily="34" charset="0"/>
              <a:cs typeface="Arial" panose="020B0604020202020204" pitchFamily="34" charset="0"/>
            </a:endParaRPr>
          </a:p>
        </p:txBody>
      </p:sp>
      <p:sp>
        <p:nvSpPr>
          <p:cNvPr id="27" name="AutoShape 4"/>
          <p:cNvSpPr>
            <a:spLocks/>
          </p:cNvSpPr>
          <p:nvPr userDrawn="1"/>
        </p:nvSpPr>
        <p:spPr bwMode="gray">
          <a:xfrm>
            <a:off x="3878141" y="3276574"/>
            <a:ext cx="2333140" cy="86177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Klik på fanen </a:t>
            </a:r>
            <a:r>
              <a:rPr lang="da-DK" altLang="da-DK" sz="900" b="1" noProof="1">
                <a:solidFill>
                  <a:schemeClr val="tx1"/>
                </a:solidFill>
                <a:latin typeface="Arial" panose="020B0604020202020204" pitchFamily="34" charset="0"/>
                <a:cs typeface="Arial" panose="020B0604020202020204" pitchFamily="34" charset="0"/>
              </a:rPr>
              <a:t>Hjem</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Vælg</a:t>
            </a:r>
            <a:r>
              <a:rPr lang="da-DK" altLang="da-DK" sz="900" baseline="0" noProof="1">
                <a:solidFill>
                  <a:schemeClr val="tx1"/>
                </a:solidFill>
                <a:latin typeface="Arial" panose="020B0604020202020204" pitchFamily="34" charset="0"/>
                <a:cs typeface="Arial" panose="020B0604020202020204" pitchFamily="34" charset="0"/>
              </a:rPr>
              <a:t> </a:t>
            </a:r>
            <a:r>
              <a:rPr lang="da-DK" altLang="da-DK" sz="900" b="1" baseline="0" noProof="1">
                <a:solidFill>
                  <a:schemeClr val="tx1"/>
                </a:solidFill>
                <a:latin typeface="Arial" panose="020B0604020202020204" pitchFamily="34" charset="0"/>
                <a:cs typeface="Arial" panose="020B0604020202020204" pitchFamily="34" charset="0"/>
              </a:rPr>
              <a:t>Nulstil</a:t>
            </a:r>
            <a:r>
              <a:rPr lang="da-DK" altLang="da-DK" sz="900" b="1"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for at</a:t>
            </a:r>
            <a:r>
              <a:rPr lang="da-DK" altLang="da-DK" sz="900" baseline="0" noProof="1">
                <a:solidFill>
                  <a:schemeClr val="tx1"/>
                </a:solidFill>
                <a:latin typeface="Arial" panose="020B0604020202020204" pitchFamily="34" charset="0"/>
                <a:cs typeface="Arial" panose="020B0604020202020204" pitchFamily="34" charset="0"/>
              </a:rPr>
              <a:t> nulstille </a:t>
            </a:r>
            <a:r>
              <a:rPr lang="da-DK" sz="900" baseline="0" noProof="1">
                <a:solidFill>
                  <a:schemeClr val="tx1"/>
                </a:solidFill>
                <a:latin typeface="Arial" panose="020B0604020202020204" pitchFamily="34" charset="0"/>
                <a:cs typeface="Arial" panose="020B0604020202020204" pitchFamily="34" charset="0"/>
              </a:rPr>
              <a:t>placering, størrelse og formatering af pladsholdere </a:t>
            </a:r>
            <a:br>
              <a:rPr lang="da-DK" sz="900" baseline="0" noProof="1">
                <a:solidFill>
                  <a:schemeClr val="tx1"/>
                </a:solidFill>
                <a:latin typeface="Arial" panose="020B0604020202020204" pitchFamily="34" charset="0"/>
                <a:cs typeface="Arial" panose="020B0604020202020204" pitchFamily="34" charset="0"/>
              </a:rPr>
            </a:br>
            <a:r>
              <a:rPr lang="da-DK" sz="900" baseline="0" noProof="1">
                <a:solidFill>
                  <a:schemeClr val="tx1"/>
                </a:solidFill>
                <a:latin typeface="Arial" panose="020B0604020202020204" pitchFamily="34" charset="0"/>
                <a:cs typeface="Arial" panose="020B0604020202020204" pitchFamily="34" charset="0"/>
              </a:rPr>
              <a:t>til layoutets oprindelige design </a:t>
            </a:r>
            <a:endParaRPr lang="da-DK" sz="900" b="1" noProof="1">
              <a:solidFill>
                <a:schemeClr val="tx1"/>
              </a:solidFill>
              <a:latin typeface="Arial" panose="020B0604020202020204" pitchFamily="34" charset="0"/>
              <a:cs typeface="Arial" panose="020B0604020202020204" pitchFamily="34" charset="0"/>
            </a:endParaRPr>
          </a:p>
        </p:txBody>
      </p:sp>
      <p:sp>
        <p:nvSpPr>
          <p:cNvPr id="5" name="Rectangle 2"/>
          <p:cNvSpPr>
            <a:spLocks noChangeArrowheads="1"/>
          </p:cNvSpPr>
          <p:nvPr userDrawn="1"/>
        </p:nvSpPr>
        <p:spPr bwMode="auto">
          <a:xfrm>
            <a:off x="6170613" y="466791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6" name="Rectangle 4"/>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7" name="Rectangle 6"/>
          <p:cNvSpPr>
            <a:spLocks noChangeArrowheads="1"/>
          </p:cNvSpPr>
          <p:nvPr userDrawn="1"/>
        </p:nvSpPr>
        <p:spPr bwMode="auto">
          <a:xfrm>
            <a:off x="4202545" y="571737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pic>
        <p:nvPicPr>
          <p:cNvPr id="29" name="Billede 28"/>
          <p:cNvPicPr>
            <a:picLocks noChangeAspect="1"/>
          </p:cNvPicPr>
          <p:nvPr userDrawn="1"/>
        </p:nvPicPr>
        <p:blipFill>
          <a:blip r:embed="rId2"/>
          <a:stretch>
            <a:fillRect/>
          </a:stretch>
        </p:blipFill>
        <p:spPr>
          <a:xfrm>
            <a:off x="8916609" y="2912438"/>
            <a:ext cx="337400" cy="321707"/>
          </a:xfrm>
          <a:prstGeom prst="rect">
            <a:avLst/>
          </a:prstGeom>
        </p:spPr>
      </p:pic>
      <p:pic>
        <p:nvPicPr>
          <p:cNvPr id="30" name="Billede 29"/>
          <p:cNvPicPr>
            <a:picLocks noChangeAspect="1"/>
          </p:cNvPicPr>
          <p:nvPr userDrawn="1"/>
        </p:nvPicPr>
        <p:blipFill rotWithShape="1">
          <a:blip r:embed="rId3"/>
          <a:srcRect l="2931" r="60888"/>
          <a:stretch/>
        </p:blipFill>
        <p:spPr>
          <a:xfrm>
            <a:off x="5959543" y="2075507"/>
            <a:ext cx="363713" cy="647461"/>
          </a:xfrm>
          <a:prstGeom prst="rect">
            <a:avLst/>
          </a:prstGeom>
        </p:spPr>
      </p:pic>
      <p:pic>
        <p:nvPicPr>
          <p:cNvPr id="31" name="Picture 4"/>
          <p:cNvPicPr>
            <a:picLocks noChangeAspect="1"/>
          </p:cNvPicPr>
          <p:nvPr userDrawn="1"/>
        </p:nvPicPr>
        <p:blipFill>
          <a:blip r:embed="rId4"/>
          <a:stretch>
            <a:fillRect/>
          </a:stretch>
        </p:blipFill>
        <p:spPr>
          <a:xfrm>
            <a:off x="8916609" y="2032669"/>
            <a:ext cx="262151" cy="256054"/>
          </a:xfrm>
          <a:prstGeom prst="rect">
            <a:avLst/>
          </a:prstGeom>
        </p:spPr>
      </p:pic>
      <p:pic>
        <p:nvPicPr>
          <p:cNvPr id="32" name="Billede 31"/>
          <p:cNvPicPr>
            <a:picLocks noChangeAspect="1"/>
          </p:cNvPicPr>
          <p:nvPr userDrawn="1"/>
        </p:nvPicPr>
        <p:blipFill>
          <a:blip r:embed="rId5"/>
          <a:stretch>
            <a:fillRect/>
          </a:stretch>
        </p:blipFill>
        <p:spPr>
          <a:xfrm>
            <a:off x="5959543" y="2758633"/>
            <a:ext cx="612361" cy="197840"/>
          </a:xfrm>
          <a:prstGeom prst="rect">
            <a:avLst/>
          </a:prstGeom>
        </p:spPr>
      </p:pic>
      <p:pic>
        <p:nvPicPr>
          <p:cNvPr id="33" name="Billede 32"/>
          <p:cNvPicPr>
            <a:picLocks noChangeAspect="1"/>
          </p:cNvPicPr>
          <p:nvPr userDrawn="1"/>
        </p:nvPicPr>
        <p:blipFill>
          <a:blip r:embed="rId6"/>
          <a:stretch>
            <a:fillRect/>
          </a:stretch>
        </p:blipFill>
        <p:spPr>
          <a:xfrm>
            <a:off x="5959543" y="3802370"/>
            <a:ext cx="547241" cy="197798"/>
          </a:xfrm>
          <a:prstGeom prst="rect">
            <a:avLst/>
          </a:prstGeom>
        </p:spPr>
      </p:pic>
      <p:pic>
        <p:nvPicPr>
          <p:cNvPr id="34" name="Billede 33"/>
          <p:cNvPicPr>
            <a:picLocks noChangeAspect="1"/>
          </p:cNvPicPr>
          <p:nvPr userDrawn="1"/>
        </p:nvPicPr>
        <p:blipFill>
          <a:blip r:embed="rId7"/>
          <a:stretch>
            <a:fillRect/>
          </a:stretch>
        </p:blipFill>
        <p:spPr>
          <a:xfrm>
            <a:off x="8907825" y="3356020"/>
            <a:ext cx="359695" cy="335309"/>
          </a:xfrm>
          <a:prstGeom prst="rect">
            <a:avLst/>
          </a:prstGeom>
        </p:spPr>
      </p:pic>
      <p:sp>
        <p:nvSpPr>
          <p:cNvPr id="39" name="AutoShape 4"/>
          <p:cNvSpPr>
            <a:spLocks/>
          </p:cNvSpPr>
          <p:nvPr userDrawn="1"/>
        </p:nvSpPr>
        <p:spPr bwMode="gray">
          <a:xfrm>
            <a:off x="538163" y="2951688"/>
            <a:ext cx="2365141"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defRPr/>
            </a:pPr>
            <a:r>
              <a:rPr lang="da-DK" altLang="da-DK" sz="1000" b="1" noProof="1">
                <a:solidFill>
                  <a:srgbClr val="4A4E54"/>
                </a:solidFill>
                <a:latin typeface="Arial" panose="020B0604020202020204" pitchFamily="34" charset="0"/>
                <a:cs typeface="Arial" panose="020B0604020202020204" pitchFamily="34" charset="0"/>
              </a:rPr>
              <a:t>Tekst og punktopstilling</a:t>
            </a:r>
          </a:p>
          <a:p>
            <a:pPr marL="0" marR="0" indent="0" algn="l" defTabSz="914400" rtl="0" eaLnBrk="1" fontAlgn="auto" latinLnBrk="0" hangingPunct="1">
              <a:lnSpc>
                <a:spcPct val="100000"/>
              </a:lnSpc>
              <a:spcBef>
                <a:spcPts val="0"/>
              </a:spcBef>
              <a:spcAft>
                <a:spcPts val="600"/>
              </a:spcAft>
              <a:buClrTx/>
              <a:buSzTx/>
              <a:buFontTx/>
              <a:buNone/>
              <a:tabLst/>
              <a:defRPr/>
            </a:pPr>
            <a:r>
              <a:rPr lang="da-DK" altLang="da-DK" sz="900" noProof="1">
                <a:solidFill>
                  <a:srgbClr val="4A4E54"/>
                </a:solidFill>
                <a:latin typeface="Arial" panose="020B0604020202020204" pitchFamily="34" charset="0"/>
                <a:cs typeface="Arial" panose="020B0604020202020204" pitchFamily="34" charset="0"/>
              </a:rPr>
              <a:t>Efter</a:t>
            </a:r>
            <a:r>
              <a:rPr lang="da-DK" altLang="da-DK" sz="900" baseline="0" noProof="1">
                <a:solidFill>
                  <a:srgbClr val="4A4E54"/>
                </a:solidFill>
                <a:latin typeface="Arial" panose="020B0604020202020204" pitchFamily="34" charset="0"/>
                <a:cs typeface="Arial" panose="020B0604020202020204" pitchFamily="34" charset="0"/>
              </a:rPr>
              <a:t> indsættelse af underoverskrift, </a:t>
            </a:r>
            <a:br>
              <a:rPr lang="da-DK" altLang="da-DK" sz="900" baseline="0" noProof="1">
                <a:solidFill>
                  <a:srgbClr val="4A4E54"/>
                </a:solidFill>
                <a:latin typeface="Arial" panose="020B0604020202020204" pitchFamily="34" charset="0"/>
                <a:cs typeface="Arial" panose="020B0604020202020204" pitchFamily="34" charset="0"/>
              </a:rPr>
            </a:br>
            <a:r>
              <a:rPr lang="da-DK" altLang="da-DK" sz="900" baseline="0" noProof="1">
                <a:solidFill>
                  <a:srgbClr val="4A4E54"/>
                </a:solidFill>
                <a:latin typeface="Arial" panose="020B0604020202020204" pitchFamily="34" charset="0"/>
                <a:cs typeface="Arial" panose="020B0604020202020204" pitchFamily="34" charset="0"/>
              </a:rPr>
              <a:t>k</a:t>
            </a:r>
            <a:r>
              <a:rPr lang="da-DK" altLang="da-DK" sz="900" noProof="1">
                <a:solidFill>
                  <a:srgbClr val="4A4E54"/>
                </a:solidFill>
                <a:latin typeface="Arial" panose="020B0604020202020204" pitchFamily="34" charset="0"/>
                <a:cs typeface="Arial" panose="020B0604020202020204" pitchFamily="34" charset="0"/>
              </a:rPr>
              <a:t>lik</a:t>
            </a:r>
            <a:r>
              <a:rPr lang="da-DK" altLang="da-DK" sz="900" baseline="0" noProof="1">
                <a:solidFill>
                  <a:srgbClr val="4A4E54"/>
                </a:solidFill>
                <a:latin typeface="Arial" panose="020B0604020202020204" pitchFamily="34" charset="0"/>
                <a:cs typeface="Arial" panose="020B0604020202020204" pitchFamily="34" charset="0"/>
              </a:rPr>
              <a:t> på </a:t>
            </a:r>
            <a:r>
              <a:rPr lang="da-DK" altLang="da-DK" sz="900" b="1" baseline="0" noProof="1">
                <a:solidFill>
                  <a:srgbClr val="4A4E54"/>
                </a:solidFill>
                <a:latin typeface="Arial" panose="020B0604020202020204" pitchFamily="34" charset="0"/>
                <a:cs typeface="Arial" panose="020B0604020202020204" pitchFamily="34" charset="0"/>
              </a:rPr>
              <a:t>ENTER</a:t>
            </a:r>
            <a:r>
              <a:rPr lang="da-DK" altLang="da-DK" sz="900" baseline="0" noProof="1">
                <a:solidFill>
                  <a:srgbClr val="4A4E54"/>
                </a:solidFill>
                <a:latin typeface="Arial" panose="020B0604020202020204" pitchFamily="34" charset="0"/>
                <a:cs typeface="Arial" panose="020B0604020202020204" pitchFamily="34" charset="0"/>
              </a:rPr>
              <a:t> først, derefter </a:t>
            </a:r>
            <a:r>
              <a:rPr lang="da-DK" altLang="da-DK" sz="900" b="1" noProof="1">
                <a:solidFill>
                  <a:srgbClr val="4A4E54"/>
                </a:solidFill>
                <a:latin typeface="Arial" panose="020B0604020202020204" pitchFamily="34" charset="0"/>
                <a:cs typeface="Arial" panose="020B0604020202020204" pitchFamily="34" charset="0"/>
              </a:rPr>
              <a:t>TAB</a:t>
            </a:r>
            <a:r>
              <a:rPr lang="da-DK" altLang="da-DK" sz="900" noProof="1">
                <a:solidFill>
                  <a:srgbClr val="4A4E54"/>
                </a:solidFill>
                <a:latin typeface="Arial" panose="020B0604020202020204" pitchFamily="34" charset="0"/>
                <a:cs typeface="Arial" panose="020B0604020202020204" pitchFamily="34" charset="0"/>
              </a:rPr>
              <a:t>-tasten én gang for at hoppe til almindelig tekst</a:t>
            </a:r>
          </a:p>
          <a:p>
            <a:pPr algn="l">
              <a:spcAft>
                <a:spcPts val="600"/>
              </a:spcAft>
              <a:defRPr/>
            </a:pPr>
            <a:r>
              <a:rPr lang="da-DK" altLang="da-DK" sz="900" noProof="1">
                <a:solidFill>
                  <a:srgbClr val="4A4E54"/>
                </a:solidFill>
                <a:latin typeface="Arial" panose="020B0604020202020204" pitchFamily="34" charset="0"/>
                <a:cs typeface="Arial" panose="020B0604020202020204" pitchFamily="34" charset="0"/>
              </a:rPr>
              <a:t>Klik på </a:t>
            </a:r>
            <a:r>
              <a:rPr lang="da-DK" altLang="da-DK" sz="900" b="1" noProof="1">
                <a:solidFill>
                  <a:srgbClr val="4A4E54"/>
                </a:solidFill>
                <a:latin typeface="Arial" panose="020B0604020202020204" pitchFamily="34" charset="0"/>
                <a:cs typeface="Arial" panose="020B0604020202020204" pitchFamily="34" charset="0"/>
              </a:rPr>
              <a:t>TAB</a:t>
            </a:r>
            <a:r>
              <a:rPr lang="da-DK" altLang="da-DK" sz="900" noProof="1">
                <a:solidFill>
                  <a:srgbClr val="4A4E54"/>
                </a:solidFill>
                <a:latin typeface="Arial" panose="020B0604020202020204" pitchFamily="34" charset="0"/>
                <a:cs typeface="Arial" panose="020B0604020202020204" pitchFamily="34" charset="0"/>
              </a:rPr>
              <a:t>-tasten</a:t>
            </a:r>
            <a:r>
              <a:rPr lang="da-DK" altLang="da-DK" sz="900" baseline="0" noProof="1">
                <a:solidFill>
                  <a:srgbClr val="4A4E54"/>
                </a:solidFill>
                <a:latin typeface="Arial" panose="020B0604020202020204" pitchFamily="34" charset="0"/>
                <a:cs typeface="Arial" panose="020B0604020202020204" pitchFamily="34" charset="0"/>
              </a:rPr>
              <a:t> én gang til for at få </a:t>
            </a:r>
            <a:r>
              <a:rPr lang="da-DK" altLang="da-DK" sz="900" noProof="1">
                <a:solidFill>
                  <a:srgbClr val="4A4E54"/>
                </a:solidFill>
                <a:latin typeface="Arial" panose="020B0604020202020204" pitchFamily="34" charset="0"/>
                <a:cs typeface="Arial" panose="020B0604020202020204" pitchFamily="34" charset="0"/>
              </a:rPr>
              <a:t>Niveau 3-5</a:t>
            </a:r>
            <a:r>
              <a:rPr lang="da-DK" altLang="da-DK" sz="900" b="1" noProof="1">
                <a:solidFill>
                  <a:srgbClr val="4A4E54"/>
                </a:solidFill>
                <a:latin typeface="Arial" panose="020B0604020202020204" pitchFamily="34" charset="0"/>
                <a:cs typeface="Arial" panose="020B0604020202020204" pitchFamily="34" charset="0"/>
              </a:rPr>
              <a:t> = </a:t>
            </a:r>
            <a:r>
              <a:rPr lang="da-DK" altLang="da-DK" sz="900" b="0" noProof="1">
                <a:solidFill>
                  <a:srgbClr val="4A4E54"/>
                </a:solidFill>
                <a:latin typeface="Arial" panose="020B0604020202020204" pitchFamily="34" charset="0"/>
                <a:cs typeface="Arial" panose="020B0604020202020204" pitchFamily="34" charset="0"/>
              </a:rPr>
              <a:t>Punktopstilling</a:t>
            </a:r>
            <a:r>
              <a:rPr lang="da-DK" altLang="da-DK" sz="900" noProof="1">
                <a:solidFill>
                  <a:srgbClr val="4A4E54"/>
                </a:solidFill>
                <a:latin typeface="Arial" panose="020B0604020202020204" pitchFamily="34" charset="0"/>
                <a:cs typeface="Arial" panose="020B0604020202020204" pitchFamily="34" charset="0"/>
              </a:rPr>
              <a:t> </a:t>
            </a:r>
          </a:p>
          <a:p>
            <a:pPr algn="l">
              <a:spcAft>
                <a:spcPts val="600"/>
              </a:spcAft>
              <a:defRPr/>
            </a:pPr>
            <a:r>
              <a:rPr lang="da-DK" altLang="da-DK" sz="900" b="0" noProof="1">
                <a:solidFill>
                  <a:srgbClr val="4A4E54"/>
                </a:solidFill>
                <a:latin typeface="Arial" panose="020B0604020202020204" pitchFamily="34" charset="0"/>
                <a:cs typeface="Arial" panose="020B0604020202020204" pitchFamily="34" charset="0"/>
              </a:rPr>
              <a:t>Brug </a:t>
            </a:r>
            <a:r>
              <a:rPr lang="da-DK" altLang="da-DK" sz="900" b="1" noProof="1">
                <a:solidFill>
                  <a:srgbClr val="4A4E54"/>
                </a:solidFill>
                <a:latin typeface="Arial" panose="020B0604020202020204" pitchFamily="34" charset="0"/>
                <a:cs typeface="Arial" panose="020B0604020202020204" pitchFamily="34" charset="0"/>
              </a:rPr>
              <a:t>SHIFT+TAB</a:t>
            </a:r>
            <a:r>
              <a:rPr lang="da-DK" altLang="da-DK" sz="900" b="0" noProof="1">
                <a:solidFill>
                  <a:srgbClr val="4A4E54"/>
                </a:solidFill>
                <a:latin typeface="Arial" panose="020B0604020202020204" pitchFamily="34" charset="0"/>
                <a:cs typeface="Arial" panose="020B0604020202020204" pitchFamily="34" charset="0"/>
              </a:rPr>
              <a:t>-tasterne for at hoppe tilbage i niveauerne</a:t>
            </a:r>
            <a:endParaRPr lang="da-DK" altLang="da-DK" sz="900" b="1" noProof="1">
              <a:solidFill>
                <a:srgbClr val="4A4E54"/>
              </a:solidFill>
              <a:latin typeface="Arial" panose="020B0604020202020204" pitchFamily="34" charset="0"/>
              <a:cs typeface="Arial" panose="020B0604020202020204" pitchFamily="34" charset="0"/>
            </a:endParaRPr>
          </a:p>
          <a:p>
            <a:pPr algn="l">
              <a:spcAft>
                <a:spcPts val="600"/>
              </a:spcAft>
              <a:defRPr/>
            </a:pPr>
            <a:r>
              <a:rPr lang="da-DK" altLang="da-DK" sz="900" noProof="1">
                <a:solidFill>
                  <a:srgbClr val="4A4E54"/>
                </a:solidFill>
                <a:latin typeface="Arial" panose="020B0604020202020204" pitchFamily="34" charset="0"/>
                <a:cs typeface="Arial" panose="020B0604020202020204" pitchFamily="34" charset="0"/>
              </a:rPr>
              <a:t>Ønsker du at </a:t>
            </a:r>
            <a:r>
              <a:rPr lang="da-DK" altLang="da-DK" sz="900" b="1" noProof="1">
                <a:solidFill>
                  <a:srgbClr val="4A4E54"/>
                </a:solidFill>
                <a:latin typeface="Arial" panose="020B0604020202020204" pitchFamily="34" charset="0"/>
                <a:cs typeface="Arial" panose="020B0604020202020204" pitchFamily="34" charset="0"/>
              </a:rPr>
              <a:t>starte med bullet </a:t>
            </a:r>
            <a:r>
              <a:rPr lang="da-DK" altLang="da-DK" sz="900" noProof="1">
                <a:solidFill>
                  <a:srgbClr val="4A4E54"/>
                </a:solidFill>
                <a:latin typeface="Arial" panose="020B0604020202020204" pitchFamily="34" charset="0"/>
                <a:cs typeface="Arial" panose="020B0604020202020204" pitchFamily="34" charset="0"/>
              </a:rPr>
              <a:t>niveau, </a:t>
            </a:r>
            <a:br>
              <a:rPr lang="da-DK" altLang="da-DK" sz="900" noProof="1">
                <a:solidFill>
                  <a:srgbClr val="4A4E54"/>
                </a:solidFill>
                <a:latin typeface="Arial" panose="020B0604020202020204" pitchFamily="34" charset="0"/>
                <a:cs typeface="Arial" panose="020B0604020202020204" pitchFamily="34" charset="0"/>
              </a:rPr>
            </a:br>
            <a:r>
              <a:rPr lang="da-DK" altLang="da-DK" sz="900" noProof="1">
                <a:solidFill>
                  <a:srgbClr val="4A4E54"/>
                </a:solidFill>
                <a:latin typeface="Arial" panose="020B0604020202020204" pitchFamily="34" charset="0"/>
                <a:cs typeface="Arial" panose="020B0604020202020204" pitchFamily="34" charset="0"/>
              </a:rPr>
              <a:t>klik i</a:t>
            </a:r>
            <a:r>
              <a:rPr lang="da-DK" altLang="da-DK" sz="900" baseline="0" noProof="1">
                <a:solidFill>
                  <a:srgbClr val="4A4E54"/>
                </a:solidFill>
                <a:latin typeface="Arial" panose="020B0604020202020204" pitchFamily="34" charset="0"/>
                <a:cs typeface="Arial" panose="020B0604020202020204" pitchFamily="34" charset="0"/>
              </a:rPr>
              <a:t> pladsholderen og klik </a:t>
            </a:r>
            <a:r>
              <a:rPr lang="da-DK" altLang="da-DK" sz="900" b="1" baseline="0" noProof="1">
                <a:solidFill>
                  <a:srgbClr val="4A4E54"/>
                </a:solidFill>
                <a:latin typeface="Arial" panose="020B0604020202020204" pitchFamily="34" charset="0"/>
                <a:cs typeface="Arial" panose="020B0604020202020204" pitchFamily="34" charset="0"/>
              </a:rPr>
              <a:t>TAB</a:t>
            </a:r>
            <a:r>
              <a:rPr lang="da-DK" altLang="da-DK" sz="900" baseline="0" noProof="1">
                <a:solidFill>
                  <a:srgbClr val="4A4E54"/>
                </a:solidFill>
                <a:latin typeface="Arial" panose="020B0604020202020204" pitchFamily="34" charset="0"/>
                <a:cs typeface="Arial" panose="020B0604020202020204" pitchFamily="34" charset="0"/>
              </a:rPr>
              <a:t> 2 gange.</a:t>
            </a:r>
          </a:p>
          <a:p>
            <a:pPr algn="l">
              <a:spcAft>
                <a:spcPts val="600"/>
              </a:spcAft>
              <a:defRPr/>
            </a:pPr>
            <a:r>
              <a:rPr lang="da-DK" altLang="da-DK" sz="900" noProof="1">
                <a:solidFill>
                  <a:srgbClr val="4A4E54"/>
                </a:solidFill>
                <a:latin typeface="Arial" panose="020B0604020202020204" pitchFamily="34" charset="0"/>
                <a:cs typeface="Arial" panose="020B0604020202020204" pitchFamily="34" charset="0"/>
              </a:rPr>
              <a:t>Alternativt kan </a:t>
            </a:r>
            <a:r>
              <a:rPr lang="da-DK" altLang="da-DK" sz="900" b="1" noProof="1">
                <a:solidFill>
                  <a:srgbClr val="4A4E54"/>
                </a:solidFill>
                <a:latin typeface="Arial" panose="020B0604020202020204" pitchFamily="34" charset="0"/>
                <a:cs typeface="Arial" panose="020B0604020202020204" pitchFamily="34" charset="0"/>
              </a:rPr>
              <a:t>Forøg og Formindsk listeniveau </a:t>
            </a:r>
            <a:r>
              <a:rPr lang="da-DK" altLang="da-DK" sz="900" noProof="1">
                <a:solidFill>
                  <a:srgbClr val="4A4E54"/>
                </a:solidFill>
                <a:latin typeface="Arial" panose="020B0604020202020204" pitchFamily="34" charset="0"/>
                <a:cs typeface="Arial" panose="020B0604020202020204" pitchFamily="34" charset="0"/>
              </a:rPr>
              <a:t>bruges til at hoppe mellem </a:t>
            </a:r>
            <a:br>
              <a:rPr lang="da-DK" altLang="da-DK" sz="900" noProof="1">
                <a:solidFill>
                  <a:srgbClr val="4A4E54"/>
                </a:solidFill>
                <a:latin typeface="Arial" panose="020B0604020202020204" pitchFamily="34" charset="0"/>
                <a:cs typeface="Arial" panose="020B0604020202020204" pitchFamily="34" charset="0"/>
              </a:rPr>
            </a:br>
            <a:r>
              <a:rPr lang="da-DK" altLang="da-DK" sz="900" noProof="1">
                <a:solidFill>
                  <a:srgbClr val="4A4E54"/>
                </a:solidFill>
                <a:latin typeface="Arial" panose="020B0604020202020204" pitchFamily="34" charset="0"/>
                <a:cs typeface="Arial" panose="020B0604020202020204" pitchFamily="34" charset="0"/>
              </a:rPr>
              <a:t>tekst-typografierne</a:t>
            </a:r>
          </a:p>
        </p:txBody>
      </p:sp>
      <p:grpSp>
        <p:nvGrpSpPr>
          <p:cNvPr id="3" name="Group 2"/>
          <p:cNvGrpSpPr/>
          <p:nvPr userDrawn="1"/>
        </p:nvGrpSpPr>
        <p:grpSpPr>
          <a:xfrm>
            <a:off x="2651441" y="4755409"/>
            <a:ext cx="927684" cy="196850"/>
            <a:chOff x="-1055644" y="4420473"/>
            <a:chExt cx="927684" cy="196850"/>
          </a:xfrm>
        </p:grpSpPr>
        <p:grpSp>
          <p:nvGrpSpPr>
            <p:cNvPr id="40" name="Gruppe 3"/>
            <p:cNvGrpSpPr>
              <a:grpSpLocks/>
            </p:cNvGrpSpPr>
            <p:nvPr userDrawn="1"/>
          </p:nvGrpSpPr>
          <p:grpSpPr bwMode="auto">
            <a:xfrm>
              <a:off x="-1055644" y="4420473"/>
              <a:ext cx="419099" cy="196850"/>
              <a:chOff x="2003715" y="2630782"/>
              <a:chExt cx="417987" cy="196850"/>
            </a:xfrm>
          </p:grpSpPr>
          <p:pic>
            <p:nvPicPr>
              <p:cNvPr id="44" name="Billed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03715" y="2630782"/>
                <a:ext cx="412750" cy="196850"/>
              </a:xfrm>
              <a:prstGeom prst="rect">
                <a:avLst/>
              </a:prstGeom>
              <a:noFill/>
              <a:ln w="3175">
                <a:solidFill>
                  <a:schemeClr val="tx1">
                    <a:lumMod val="20000"/>
                    <a:lumOff val="80000"/>
                  </a:schemeClr>
                </a:solidFill>
                <a:miter lim="800000"/>
                <a:headEnd/>
                <a:tailEnd/>
              </a:ln>
              <a:effectLst>
                <a:outerShdw blurRad="25400" dist="254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45" name="Rounded Rectangle 12"/>
              <p:cNvSpPr/>
              <p:nvPr/>
            </p:nvSpPr>
            <p:spPr bwMode="auto">
              <a:xfrm>
                <a:off x="2225374" y="2641895"/>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latin typeface="HelveticaNeueLT Std Lt Cn" pitchFamily="34" charset="0"/>
                </a:endParaRPr>
              </a:p>
            </p:txBody>
          </p:sp>
        </p:grpSp>
        <p:grpSp>
          <p:nvGrpSpPr>
            <p:cNvPr id="41" name="Gruppe 2"/>
            <p:cNvGrpSpPr>
              <a:grpSpLocks/>
            </p:cNvGrpSpPr>
            <p:nvPr userDrawn="1"/>
          </p:nvGrpSpPr>
          <p:grpSpPr bwMode="auto">
            <a:xfrm>
              <a:off x="-540710" y="4420473"/>
              <a:ext cx="412750" cy="196850"/>
              <a:chOff x="2535866" y="3062017"/>
              <a:chExt cx="413649" cy="196850"/>
            </a:xfrm>
          </p:grpSpPr>
          <p:pic>
            <p:nvPicPr>
              <p:cNvPr id="42" name="Billed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44703" y="3062017"/>
                <a:ext cx="404812" cy="196850"/>
              </a:xfrm>
              <a:prstGeom prst="rect">
                <a:avLst/>
              </a:prstGeom>
              <a:noFill/>
              <a:ln w="3175">
                <a:solidFill>
                  <a:schemeClr val="tx1">
                    <a:lumMod val="20000"/>
                    <a:lumOff val="80000"/>
                  </a:schemeClr>
                </a:solidFill>
                <a:miter lim="800000"/>
                <a:headEnd/>
                <a:tailEnd/>
              </a:ln>
              <a:effectLst>
                <a:outerShdw blurRad="25400" dist="254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43" name="Rounded Rectangle 12"/>
              <p:cNvSpPr/>
              <p:nvPr/>
            </p:nvSpPr>
            <p:spPr bwMode="auto">
              <a:xfrm>
                <a:off x="2535866" y="3073130"/>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da-DK" sz="2300" noProof="1">
                  <a:latin typeface="HelveticaNeueLT Std Lt Cn" pitchFamily="34" charset="0"/>
                </a:endParaRPr>
              </a:p>
            </p:txBody>
          </p:sp>
        </p:grpSp>
      </p:grpSp>
      <p:grpSp>
        <p:nvGrpSpPr>
          <p:cNvPr id="23" name="Gruppe 12"/>
          <p:cNvGrpSpPr/>
          <p:nvPr userDrawn="1"/>
        </p:nvGrpSpPr>
        <p:grpSpPr>
          <a:xfrm>
            <a:off x="2463844" y="5352689"/>
            <a:ext cx="1271521" cy="972590"/>
            <a:chOff x="-1399481" y="5645123"/>
            <a:chExt cx="1271521" cy="972590"/>
          </a:xfrm>
        </p:grpSpPr>
        <p:pic>
          <p:nvPicPr>
            <p:cNvPr id="25" name="Billede 3"/>
            <p:cNvPicPr>
              <a:picLocks noChangeAspect="1"/>
            </p:cNvPicPr>
            <p:nvPr userDrawn="1"/>
          </p:nvPicPr>
          <p:blipFill rotWithShape="1">
            <a:blip r:embed="rId10"/>
            <a:srcRect b="49467"/>
            <a:stretch/>
          </p:blipFill>
          <p:spPr>
            <a:xfrm>
              <a:off x="-1296624" y="5718302"/>
              <a:ext cx="1168664" cy="899411"/>
            </a:xfrm>
            <a:prstGeom prst="rect">
              <a:avLst/>
            </a:prstGeom>
          </p:spPr>
        </p:pic>
        <p:pic>
          <p:nvPicPr>
            <p:cNvPr id="35" name="Billede 4"/>
            <p:cNvPicPr>
              <a:picLocks noChangeAspect="1"/>
            </p:cNvPicPr>
            <p:nvPr userDrawn="1"/>
          </p:nvPicPr>
          <p:blipFill>
            <a:blip r:embed="rId11"/>
            <a:stretch>
              <a:fillRect/>
            </a:stretch>
          </p:blipFill>
          <p:spPr>
            <a:xfrm>
              <a:off x="-1399481" y="5645123"/>
              <a:ext cx="323810" cy="209524"/>
            </a:xfrm>
            <a:prstGeom prst="rect">
              <a:avLst/>
            </a:prstGeom>
          </p:spPr>
        </p:pic>
        <p:sp>
          <p:nvSpPr>
            <p:cNvPr id="36" name="Afrundet rektangel 5"/>
            <p:cNvSpPr/>
            <p:nvPr userDrawn="1"/>
          </p:nvSpPr>
          <p:spPr>
            <a:xfrm>
              <a:off x="-833395" y="5983551"/>
              <a:ext cx="705435" cy="16571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a:latin typeface="Palatino Linotype" panose="02040502050505030304" pitchFamily="18" charset="0"/>
              </a:endParaRPr>
            </a:p>
          </p:txBody>
        </p:sp>
        <p:cxnSp>
          <p:nvCxnSpPr>
            <p:cNvPr id="37" name="Lige forbindelse 8"/>
            <p:cNvCxnSpPr>
              <a:stCxn id="25" idx="1"/>
            </p:cNvCxnSpPr>
            <p:nvPr userDrawn="1"/>
          </p:nvCxnSpPr>
          <p:spPr>
            <a:xfrm>
              <a:off x="-1296624" y="6168008"/>
              <a:ext cx="1168664" cy="38963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ge forbindelse 29"/>
            <p:cNvCxnSpPr>
              <a:endCxn id="25" idx="3"/>
            </p:cNvCxnSpPr>
            <p:nvPr userDrawn="1"/>
          </p:nvCxnSpPr>
          <p:spPr>
            <a:xfrm flipV="1">
              <a:off x="-1296624" y="6168008"/>
              <a:ext cx="1168664" cy="389631"/>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 Placeholder 2"/>
          <p:cNvSpPr txBox="1">
            <a:spLocks/>
          </p:cNvSpPr>
          <p:nvPr userDrawn="1"/>
        </p:nvSpPr>
        <p:spPr>
          <a:xfrm>
            <a:off x="538163" y="2074617"/>
            <a:ext cx="3063681" cy="775706"/>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Palatino Linotype" panose="02040502050505030304" pitchFamily="18" charset="0"/>
              <a:buChar char="​"/>
              <a:defRPr sz="2600" kern="1200">
                <a:solidFill>
                  <a:srgbClr val="005A9B"/>
                </a:solidFill>
                <a:latin typeface="Verdana" panose="020B0604030504040204" pitchFamily="34" charset="0"/>
                <a:ea typeface="Verdana" panose="020B0604030504040204" pitchFamily="34" charset="0"/>
                <a:cs typeface="Verdana" panose="020B0604030504040204" pitchFamily="34" charset="0"/>
              </a:defRPr>
            </a:lvl1pPr>
            <a:lvl2pPr marL="0" indent="0" algn="l" defTabSz="914400" rtl="0" eaLnBrk="1" latinLnBrk="0" hangingPunct="1">
              <a:lnSpc>
                <a:spcPct val="90000"/>
              </a:lnSpc>
              <a:spcBef>
                <a:spcPts val="0"/>
              </a:spcBef>
              <a:buFont typeface="Palatino Linotype" panose="02040502050505030304" pitchFamily="18" charset="0"/>
              <a:buChar char="​"/>
              <a:defRPr sz="2600" kern="1200">
                <a:solidFill>
                  <a:schemeClr val="tx1"/>
                </a:solidFill>
                <a:latin typeface="Palatino Linotype" panose="02040502050505030304" pitchFamily="18" charset="0"/>
                <a:ea typeface="+mn-ea"/>
                <a:cs typeface="+mn-cs"/>
              </a:defRPr>
            </a:lvl2pPr>
            <a:lvl3pPr marL="270000" indent="-270000" algn="l" defTabSz="914400" rtl="0" eaLnBrk="1" latinLnBrk="0" hangingPunct="1">
              <a:lnSpc>
                <a:spcPct val="90000"/>
              </a:lnSpc>
              <a:spcBef>
                <a:spcPts val="0"/>
              </a:spcBef>
              <a:buFont typeface="Palatino Linotype" panose="02040502050505030304" pitchFamily="18" charset="0"/>
              <a:buChar char="•"/>
              <a:defRPr sz="2600" kern="1200">
                <a:solidFill>
                  <a:schemeClr val="tx1"/>
                </a:solidFill>
                <a:latin typeface="Palatino Linotype" panose="02040502050505030304" pitchFamily="18" charset="0"/>
                <a:ea typeface="+mn-ea"/>
                <a:cs typeface="+mn-cs"/>
              </a:defRPr>
            </a:lvl3pPr>
            <a:lvl4pPr marL="504000" indent="-234000" algn="l" defTabSz="914400" rtl="0" eaLnBrk="1" latinLnBrk="0" hangingPunct="1">
              <a:lnSpc>
                <a:spcPct val="90000"/>
              </a:lnSpc>
              <a:spcBef>
                <a:spcPts val="0"/>
              </a:spcBef>
              <a:buFontTx/>
              <a:buChar char="•"/>
              <a:defRPr sz="2200" kern="1200">
                <a:solidFill>
                  <a:schemeClr val="tx1"/>
                </a:solidFill>
                <a:latin typeface="Palatino Linotype" panose="02040502050505030304" pitchFamily="18" charset="0"/>
                <a:ea typeface="+mn-ea"/>
                <a:cs typeface="+mn-cs"/>
              </a:defRPr>
            </a:lvl4pPr>
            <a:lvl5pPr marL="702000" indent="-198000" algn="l" defTabSz="914400" rtl="0" eaLnBrk="1" latinLnBrk="0" hangingPunct="1">
              <a:lnSpc>
                <a:spcPct val="90000"/>
              </a:lnSpc>
              <a:spcBef>
                <a:spcPts val="0"/>
              </a:spcBef>
              <a:buFontTx/>
              <a:buChar char="•"/>
              <a:defRPr sz="1800" kern="1200">
                <a:solidFill>
                  <a:schemeClr val="tx1"/>
                </a:solidFill>
                <a:latin typeface="Palatino Linotype" panose="02040502050505030304" pitchFamily="18" charset="0"/>
                <a:ea typeface="+mn-ea"/>
                <a:cs typeface="+mn-cs"/>
              </a:defRPr>
            </a:lvl5pPr>
            <a:lvl6pPr marL="702000" indent="-198000" algn="l" defTabSz="914400" rtl="0" eaLnBrk="1" latinLnBrk="0" hangingPunct="1">
              <a:lnSpc>
                <a:spcPct val="90000"/>
              </a:lnSpc>
              <a:spcBef>
                <a:spcPts val="0"/>
              </a:spcBef>
              <a:buFontTx/>
              <a:buChar char="•"/>
              <a:defRPr sz="1800" kern="1200">
                <a:solidFill>
                  <a:schemeClr val="tx1"/>
                </a:solidFill>
                <a:latin typeface="+mn-lt"/>
                <a:ea typeface="+mn-ea"/>
                <a:cs typeface="+mn-cs"/>
              </a:defRPr>
            </a:lvl6pPr>
            <a:lvl7pPr marL="702000" indent="-198000" algn="l" defTabSz="914400" rtl="0" eaLnBrk="1" latinLnBrk="0" hangingPunct="1">
              <a:lnSpc>
                <a:spcPct val="90000"/>
              </a:lnSpc>
              <a:spcBef>
                <a:spcPts val="0"/>
              </a:spcBef>
              <a:buFontTx/>
              <a:buChar char="•"/>
              <a:defRPr sz="1800" kern="1200">
                <a:solidFill>
                  <a:schemeClr val="tx1"/>
                </a:solidFill>
                <a:latin typeface="+mn-lt"/>
                <a:ea typeface="+mn-ea"/>
                <a:cs typeface="+mn-cs"/>
              </a:defRPr>
            </a:lvl7pPr>
            <a:lvl8pPr marL="702000" indent="-198000" algn="l" defTabSz="914400" rtl="0" eaLnBrk="1" latinLnBrk="0" hangingPunct="1">
              <a:lnSpc>
                <a:spcPct val="90000"/>
              </a:lnSpc>
              <a:spcBef>
                <a:spcPts val="0"/>
              </a:spcBef>
              <a:buFontTx/>
              <a:buChar char="•"/>
              <a:defRPr sz="1800" kern="1200">
                <a:solidFill>
                  <a:schemeClr val="tx1"/>
                </a:solidFill>
                <a:latin typeface="+mn-lt"/>
                <a:ea typeface="+mn-ea"/>
                <a:cs typeface="+mn-cs"/>
              </a:defRPr>
            </a:lvl8pPr>
            <a:lvl9pPr marL="702000" indent="-198000" algn="l" defTabSz="914400" rtl="0" eaLnBrk="1" latinLnBrk="0" hangingPunct="1">
              <a:lnSpc>
                <a:spcPct val="90000"/>
              </a:lnSpc>
              <a:spcBef>
                <a:spcPts val="0"/>
              </a:spcBef>
              <a:buFontTx/>
              <a:buChar char="•"/>
              <a:defRPr sz="1800" kern="1200">
                <a:solidFill>
                  <a:schemeClr val="tx1"/>
                </a:solidFill>
                <a:latin typeface="+mn-lt"/>
                <a:ea typeface="+mn-ea"/>
                <a:cs typeface="+mn-cs"/>
              </a:defRPr>
            </a:lvl9pPr>
          </a:lstStyle>
          <a:p>
            <a:pPr>
              <a:lnSpc>
                <a:spcPct val="97000"/>
              </a:lnSpc>
            </a:pPr>
            <a:r>
              <a:rPr lang="da-DK" sz="1000" noProof="1"/>
              <a:t>Første niveau = Underoverskrift (farvet)</a:t>
            </a:r>
          </a:p>
          <a:p>
            <a:pPr lvl="1">
              <a:lnSpc>
                <a:spcPct val="97000"/>
              </a:lnSpc>
            </a:pPr>
            <a:r>
              <a:rPr lang="da-DK" sz="1000" noProof="1">
                <a:latin typeface="Verdana" panose="020B0604030504040204" pitchFamily="34" charset="0"/>
                <a:ea typeface="Verdana" panose="020B0604030504040204" pitchFamily="34" charset="0"/>
                <a:cs typeface="Verdana" panose="020B0604030504040204" pitchFamily="34" charset="0"/>
              </a:rPr>
              <a:t>Andet niveau = Almindelig tekst (grå)</a:t>
            </a:r>
          </a:p>
          <a:p>
            <a:pPr marL="108000" lvl="2" indent="-108000">
              <a:lnSpc>
                <a:spcPct val="97000"/>
              </a:lnSpc>
            </a:pPr>
            <a:r>
              <a:rPr lang="da-DK" sz="1000" noProof="1">
                <a:latin typeface="Verdana" panose="020B0604030504040204" pitchFamily="34" charset="0"/>
                <a:ea typeface="Verdana" panose="020B0604030504040204" pitchFamily="34" charset="0"/>
                <a:cs typeface="Verdana" panose="020B0604030504040204" pitchFamily="34" charset="0"/>
              </a:rPr>
              <a:t>Tredje niveau = Bullet niveau (grå)</a:t>
            </a:r>
          </a:p>
          <a:p>
            <a:pPr marL="216000" lvl="3" indent="-108000">
              <a:lnSpc>
                <a:spcPct val="97000"/>
              </a:lnSpc>
            </a:pPr>
            <a:r>
              <a:rPr lang="da-DK" sz="1000" noProof="1">
                <a:latin typeface="Verdana" panose="020B0604030504040204" pitchFamily="34" charset="0"/>
                <a:ea typeface="Verdana" panose="020B0604030504040204" pitchFamily="34" charset="0"/>
                <a:cs typeface="Verdana" panose="020B0604030504040204" pitchFamily="34" charset="0"/>
              </a:rPr>
              <a:t>Fjerde niveau = Bullet niveau</a:t>
            </a:r>
          </a:p>
          <a:p>
            <a:pPr marL="324000" lvl="4" indent="-108000">
              <a:lnSpc>
                <a:spcPct val="97000"/>
              </a:lnSpc>
            </a:pPr>
            <a:r>
              <a:rPr lang="da-DK" sz="1000" noProof="1">
                <a:latin typeface="Verdana" panose="020B0604030504040204" pitchFamily="34" charset="0"/>
                <a:ea typeface="Verdana" panose="020B0604030504040204" pitchFamily="34" charset="0"/>
                <a:cs typeface="Verdana" panose="020B0604030504040204" pitchFamily="34" charset="0"/>
              </a:rPr>
              <a:t>Femte niveau = Bullet niveau</a:t>
            </a:r>
          </a:p>
        </p:txBody>
      </p:sp>
      <p:sp>
        <p:nvSpPr>
          <p:cNvPr id="2" name="TextBox 1"/>
          <p:cNvSpPr txBox="1"/>
          <p:nvPr userDrawn="1"/>
        </p:nvSpPr>
        <p:spPr>
          <a:xfrm>
            <a:off x="550255" y="5348722"/>
            <a:ext cx="2915259" cy="1217256"/>
          </a:xfrm>
          <a:prstGeom prst="rect">
            <a:avLst/>
          </a:prstGeom>
          <a:noFill/>
        </p:spPr>
        <p:txBody>
          <a:bodyPr wrap="square" lIns="0" tIns="0" rIns="0" bIns="0" rtlCol="0">
            <a:spAutoFit/>
          </a:bodyPr>
          <a:lstStyle/>
          <a:p>
            <a:pPr algn="l">
              <a:spcAft>
                <a:spcPts val="600"/>
              </a:spcAft>
              <a:defRPr/>
            </a:pPr>
            <a:r>
              <a:rPr lang="da-DK" altLang="da-DK" sz="1000" b="1" noProof="1">
                <a:solidFill>
                  <a:srgbClr val="4A4E54"/>
                </a:solidFill>
                <a:latin typeface="Arial" panose="020B0604020202020204" pitchFamily="34" charset="0"/>
                <a:cs typeface="Arial" panose="020B0604020202020204" pitchFamily="34" charset="0"/>
              </a:rPr>
              <a:t>Vælg ny tekst farve til </a:t>
            </a:r>
            <a:br>
              <a:rPr lang="da-DK" altLang="da-DK" sz="1000" b="1" noProof="1">
                <a:solidFill>
                  <a:srgbClr val="4A4E54"/>
                </a:solidFill>
                <a:latin typeface="Arial" panose="020B0604020202020204" pitchFamily="34" charset="0"/>
                <a:cs typeface="Arial" panose="020B0604020202020204" pitchFamily="34" charset="0"/>
              </a:rPr>
            </a:br>
            <a:r>
              <a:rPr lang="da-DK" altLang="da-DK" sz="1000" b="1" noProof="1">
                <a:solidFill>
                  <a:srgbClr val="4A4E54"/>
                </a:solidFill>
                <a:latin typeface="Arial" panose="020B0604020202020204" pitchFamily="34" charset="0"/>
                <a:cs typeface="Arial" panose="020B0604020202020204" pitchFamily="34" charset="0"/>
              </a:rPr>
              <a:t>underoverskrift</a:t>
            </a:r>
          </a:p>
          <a:p>
            <a:pPr algn="l">
              <a:spcAft>
                <a:spcPts val="600"/>
              </a:spcAft>
              <a:defRPr/>
            </a:pPr>
            <a:r>
              <a:rPr lang="da-DK" altLang="da-DK" sz="900" b="1" noProof="1">
                <a:solidFill>
                  <a:srgbClr val="4A4E54"/>
                </a:solidFill>
                <a:latin typeface="Arial" panose="020B0604020202020204" pitchFamily="34" charset="0"/>
                <a:cs typeface="Arial" panose="020B0604020202020204" pitchFamily="34" charset="0"/>
              </a:rPr>
              <a:t>1. </a:t>
            </a:r>
            <a:r>
              <a:rPr lang="da-DK" altLang="da-DK" sz="900" b="0" noProof="1">
                <a:solidFill>
                  <a:srgbClr val="4A4E54"/>
                </a:solidFill>
                <a:latin typeface="Arial" panose="020B0604020202020204" pitchFamily="34" charset="0"/>
                <a:cs typeface="Arial" panose="020B0604020202020204" pitchFamily="34" charset="0"/>
              </a:rPr>
              <a:t>Markér</a:t>
            </a:r>
            <a:r>
              <a:rPr lang="da-DK" altLang="da-DK" sz="900" b="0" baseline="0" noProof="1">
                <a:solidFill>
                  <a:srgbClr val="4A4E54"/>
                </a:solidFill>
                <a:latin typeface="Arial" panose="020B0604020202020204" pitchFamily="34" charset="0"/>
                <a:cs typeface="Arial" panose="020B0604020202020204" pitchFamily="34" charset="0"/>
              </a:rPr>
              <a:t> teksten og vælg ny farve </a:t>
            </a:r>
            <a:br>
              <a:rPr lang="da-DK" altLang="da-DK" sz="900" b="0" baseline="0" noProof="1">
                <a:solidFill>
                  <a:srgbClr val="4A4E54"/>
                </a:solidFill>
                <a:latin typeface="Arial" panose="020B0604020202020204" pitchFamily="34" charset="0"/>
                <a:cs typeface="Arial" panose="020B0604020202020204" pitchFamily="34" charset="0"/>
              </a:rPr>
            </a:br>
            <a:r>
              <a:rPr lang="da-DK" altLang="da-DK" sz="900" b="0" baseline="0" noProof="1">
                <a:solidFill>
                  <a:srgbClr val="4A4E54"/>
                </a:solidFill>
                <a:latin typeface="Arial" panose="020B0604020202020204" pitchFamily="34" charset="0"/>
                <a:cs typeface="Arial" panose="020B0604020202020204" pitchFamily="34" charset="0"/>
              </a:rPr>
              <a:t>fra </a:t>
            </a:r>
            <a:r>
              <a:rPr lang="da-DK" altLang="da-DK" sz="900" b="1" i="0" baseline="0" noProof="1">
                <a:solidFill>
                  <a:srgbClr val="4A4E54"/>
                </a:solidFill>
                <a:latin typeface="Arial" panose="020B0604020202020204" pitchFamily="34" charset="0"/>
                <a:cs typeface="Arial" panose="020B0604020202020204" pitchFamily="34" charset="0"/>
              </a:rPr>
              <a:t>Skiftfarve</a:t>
            </a:r>
            <a:r>
              <a:rPr lang="da-DK" altLang="da-DK" sz="900" b="0" baseline="0" noProof="1">
                <a:solidFill>
                  <a:srgbClr val="4A4E54"/>
                </a:solidFill>
                <a:latin typeface="Arial" panose="020B0604020202020204" pitchFamily="34" charset="0"/>
                <a:cs typeface="Arial" panose="020B0604020202020204" pitchFamily="34" charset="0"/>
              </a:rPr>
              <a:t>-knappen</a:t>
            </a:r>
            <a:endParaRPr lang="da-DK" altLang="da-DK" sz="900" b="0" noProof="1">
              <a:solidFill>
                <a:srgbClr val="4A4E54"/>
              </a:solidFill>
              <a:latin typeface="Arial" panose="020B0604020202020204" pitchFamily="34" charset="0"/>
              <a:cs typeface="Arial" panose="020B0604020202020204" pitchFamily="34" charset="0"/>
            </a:endParaRPr>
          </a:p>
          <a:p>
            <a:pPr algn="l">
              <a:spcAft>
                <a:spcPts val="600"/>
              </a:spcAft>
              <a:defRPr/>
            </a:pPr>
            <a:r>
              <a:rPr lang="da-DK" altLang="da-DK" sz="900" b="1" noProof="1">
                <a:solidFill>
                  <a:srgbClr val="4A4E54"/>
                </a:solidFill>
                <a:latin typeface="Arial" panose="020B0604020202020204" pitchFamily="34" charset="0"/>
                <a:cs typeface="Arial" panose="020B0604020202020204" pitchFamily="34" charset="0"/>
              </a:rPr>
              <a:t>2. </a:t>
            </a:r>
            <a:r>
              <a:rPr lang="da-DK" altLang="da-DK" sz="900" b="0" noProof="1">
                <a:solidFill>
                  <a:srgbClr val="4A4E54"/>
                </a:solidFill>
                <a:latin typeface="Arial" panose="020B0604020202020204" pitchFamily="34" charset="0"/>
                <a:cs typeface="Arial" panose="020B0604020202020204" pitchFamily="34" charset="0"/>
              </a:rPr>
              <a:t>Vælg mellem Farve 1-6 </a:t>
            </a:r>
            <a:br>
              <a:rPr lang="da-DK" altLang="da-DK" sz="900" b="0" noProof="1">
                <a:solidFill>
                  <a:srgbClr val="4A4E54"/>
                </a:solidFill>
                <a:latin typeface="Arial" panose="020B0604020202020204" pitchFamily="34" charset="0"/>
                <a:cs typeface="Arial" panose="020B0604020202020204" pitchFamily="34" charset="0"/>
              </a:rPr>
            </a:br>
            <a:r>
              <a:rPr lang="da-DK" altLang="da-DK" sz="900" b="0" noProof="1">
                <a:solidFill>
                  <a:srgbClr val="4A4E54"/>
                </a:solidFill>
                <a:latin typeface="Arial" panose="020B0604020202020204" pitchFamily="34" charset="0"/>
                <a:cs typeface="Arial" panose="020B0604020202020204" pitchFamily="34" charset="0"/>
              </a:rPr>
              <a:t>fra KABs farveskema</a:t>
            </a:r>
          </a:p>
          <a:p>
            <a:pPr algn="l">
              <a:lnSpc>
                <a:spcPct val="90000"/>
              </a:lnSpc>
            </a:pPr>
            <a:endParaRPr lang="da-DK" sz="900" dirty="0" err="1">
              <a:latin typeface="Palatino Linotype" panose="02040502050505030304" pitchFamily="18" charset="0"/>
            </a:endParaRPr>
          </a:p>
        </p:txBody>
      </p:sp>
    </p:spTree>
    <p:extLst>
      <p:ext uri="{BB962C8B-B14F-4D97-AF65-F5344CB8AC3E}">
        <p14:creationId xmlns:p14="http://schemas.microsoft.com/office/powerpoint/2010/main" val="332655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hold til venstre + billede til højre">
    <p:spTree>
      <p:nvGrpSpPr>
        <p:cNvPr id="1" name=""/>
        <p:cNvGrpSpPr/>
        <p:nvPr/>
      </p:nvGrpSpPr>
      <p:grpSpPr>
        <a:xfrm>
          <a:off x="0" y="0"/>
          <a:ext cx="0" cy="0"/>
          <a:chOff x="0" y="0"/>
          <a:chExt cx="0" cy="0"/>
        </a:xfrm>
      </p:grpSpPr>
      <p:sp>
        <p:nvSpPr>
          <p:cNvPr id="14" name="Pladsholder til billede 13"/>
          <p:cNvSpPr>
            <a:spLocks noGrp="1"/>
          </p:cNvSpPr>
          <p:nvPr>
            <p:ph type="pic" sz="quarter" idx="12" hasCustomPrompt="1"/>
          </p:nvPr>
        </p:nvSpPr>
        <p:spPr>
          <a:xfrm>
            <a:off x="5040000" y="1620000"/>
            <a:ext cx="7152000" cy="4680000"/>
          </a:xfrm>
          <a:solidFill>
            <a:srgbClr val="D2D3D4"/>
          </a:solidFill>
        </p:spPr>
        <p:txBody>
          <a:bodyPr lIns="360000" tIns="360000" rIns="360000"/>
          <a:lstStyle>
            <a:lvl1pPr algn="ctr">
              <a:defRPr sz="1800">
                <a:solidFill>
                  <a:schemeClr val="accent2"/>
                </a:solidFill>
              </a:defRPr>
            </a:lvl1pPr>
          </a:lstStyle>
          <a:p>
            <a:r>
              <a:rPr lang="da-DK" noProof="1"/>
              <a:t>Klik her og indsæt billede via Vælg billeder- eller Rediger-knapperne</a:t>
            </a:r>
          </a:p>
          <a:p>
            <a:endParaRPr lang="da-DK" noProof="1"/>
          </a:p>
        </p:txBody>
      </p:sp>
      <p:sp>
        <p:nvSpPr>
          <p:cNvPr id="3" name="Content Placeholder 2"/>
          <p:cNvSpPr>
            <a:spLocks noGrp="1"/>
          </p:cNvSpPr>
          <p:nvPr>
            <p:ph sz="half" idx="1" hasCustomPrompt="1"/>
          </p:nvPr>
        </p:nvSpPr>
        <p:spPr>
          <a:xfrm>
            <a:off x="432000" y="1620000"/>
            <a:ext cx="4320000" cy="4680000"/>
          </a:xfrm>
        </p:spPr>
        <p:txBody>
          <a:bodyPr/>
          <a:lstStyle/>
          <a:p>
            <a:pPr lvl="0"/>
            <a:r>
              <a:rPr lang="da-DK" dirty="0"/>
              <a:t>Brug TAB og Shift+TAB til at skifte tekst- og bulletniveau. Stå på ny linje inden du trykker på TAB.</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p:cNvSpPr>
            <a:spLocks noGrp="1"/>
          </p:cNvSpPr>
          <p:nvPr>
            <p:ph type="sldNum" sz="quarter" idx="11"/>
          </p:nvPr>
        </p:nvSpPr>
        <p:spPr/>
        <p:txBody>
          <a:bodyPr/>
          <a:lstStyle/>
          <a:p>
            <a:r>
              <a:rPr lang="da-DK" dirty="0"/>
              <a:t>Side </a:t>
            </a:r>
            <a:fld id="{45D37B1E-C366-494F-A587-962AD9AABC83}" type="slidenum">
              <a:rPr lang="da-DK" smtClean="0"/>
              <a:pPr/>
              <a:t>‹nr.›</a:t>
            </a:fld>
            <a:endParaRPr lang="da-DK" dirty="0"/>
          </a:p>
        </p:txBody>
      </p:sp>
      <p:sp>
        <p:nvSpPr>
          <p:cNvPr id="5" name="PrimaryTextColor">
            <a:extLst>
              <a:ext uri="{FF2B5EF4-FFF2-40B4-BE49-F238E27FC236}">
                <a16:creationId xmlns:a16="http://schemas.microsoft.com/office/drawing/2014/main" id="{12074414-CC14-456D-9D1C-62B6C4E29500}"/>
              </a:ext>
            </a:extLst>
          </p:cNvPr>
          <p:cNvSpPr>
            <a:spLocks noGrp="1"/>
          </p:cNvSpPr>
          <p:nvPr>
            <p:ph type="title" hasCustomPrompt="1"/>
          </p:nvPr>
        </p:nvSpPr>
        <p:spPr>
          <a:xfrm>
            <a:off x="431999" y="684000"/>
            <a:ext cx="11218663" cy="756000"/>
          </a:xfrm>
        </p:spPr>
        <p:txBody>
          <a:bodyPr/>
          <a:lstStyle>
            <a:lvl1pPr>
              <a:defRPr/>
            </a:lvl1pPr>
          </a:lstStyle>
          <a:p>
            <a:r>
              <a:rPr lang="da-DK" dirty="0"/>
              <a:t>Indsæt overskrift i maksimalt en linje</a:t>
            </a:r>
          </a:p>
        </p:txBody>
      </p:sp>
    </p:spTree>
    <p:extLst>
      <p:ext uri="{BB962C8B-B14F-4D97-AF65-F5344CB8AC3E}">
        <p14:creationId xmlns:p14="http://schemas.microsoft.com/office/powerpoint/2010/main" val="465707553"/>
      </p:ext>
    </p:extLst>
  </p:cSld>
  <p:clrMapOvr>
    <a:masterClrMapping/>
  </p:clrMapOvr>
  <p:extLst>
    <p:ext uri="{DCECCB84-F9BA-43D5-87BE-67443E8EF086}">
      <p15:sldGuideLst xmlns:p15="http://schemas.microsoft.com/office/powerpoint/2012/main">
        <p15:guide id="2" pos="3636">
          <p15:clr>
            <a:srgbClr val="FBAE40"/>
          </p15:clr>
        </p15:guide>
        <p15:guide id="3" pos="40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lede til venstre + indhold til højre">
    <p:spTree>
      <p:nvGrpSpPr>
        <p:cNvPr id="1" name=""/>
        <p:cNvGrpSpPr/>
        <p:nvPr/>
      </p:nvGrpSpPr>
      <p:grpSpPr>
        <a:xfrm>
          <a:off x="0" y="0"/>
          <a:ext cx="0" cy="0"/>
          <a:chOff x="0" y="0"/>
          <a:chExt cx="0" cy="0"/>
        </a:xfrm>
      </p:grpSpPr>
      <p:sp>
        <p:nvSpPr>
          <p:cNvPr id="14" name="Pladsholder til billede 13"/>
          <p:cNvSpPr>
            <a:spLocks noGrp="1"/>
          </p:cNvSpPr>
          <p:nvPr>
            <p:ph type="pic" sz="quarter" idx="12" hasCustomPrompt="1"/>
          </p:nvPr>
        </p:nvSpPr>
        <p:spPr>
          <a:xfrm>
            <a:off x="432000" y="1620000"/>
            <a:ext cx="4320000" cy="4680000"/>
          </a:xfrm>
          <a:solidFill>
            <a:srgbClr val="D2D3D4"/>
          </a:solidFill>
        </p:spPr>
        <p:txBody>
          <a:bodyPr lIns="360000" tIns="360000" rIns="360000"/>
          <a:lstStyle>
            <a:lvl1pPr algn="ctr">
              <a:defRPr sz="1800">
                <a:solidFill>
                  <a:schemeClr val="accent2"/>
                </a:solidFill>
              </a:defRPr>
            </a:lvl1pPr>
          </a:lstStyle>
          <a:p>
            <a:r>
              <a:rPr lang="da-DK" noProof="1"/>
              <a:t>Klik her og indsæt billede via Vælg billeder- eller Rediger-knapperne</a:t>
            </a:r>
          </a:p>
          <a:p>
            <a:endParaRPr lang="da-DK" noProof="1"/>
          </a:p>
        </p:txBody>
      </p:sp>
      <p:sp>
        <p:nvSpPr>
          <p:cNvPr id="3" name="Content Placeholder 2"/>
          <p:cNvSpPr>
            <a:spLocks noGrp="1"/>
          </p:cNvSpPr>
          <p:nvPr>
            <p:ph sz="half" idx="1" hasCustomPrompt="1"/>
          </p:nvPr>
        </p:nvSpPr>
        <p:spPr>
          <a:xfrm>
            <a:off x="5039999" y="1620000"/>
            <a:ext cx="6610663" cy="4680000"/>
          </a:xfrm>
        </p:spPr>
        <p:txBody>
          <a:bodyPr/>
          <a:lstStyle/>
          <a:p>
            <a:pPr lvl="0"/>
            <a:r>
              <a:rPr lang="da-DK" dirty="0"/>
              <a:t>Brug TAB og Shift+TAB til at skifte tekst- og bulletniveau. Stå på ny linje inden du trykker på TAB.</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p:cNvSpPr>
            <a:spLocks noGrp="1"/>
          </p:cNvSpPr>
          <p:nvPr>
            <p:ph type="sldNum" sz="quarter" idx="11"/>
          </p:nvPr>
        </p:nvSpPr>
        <p:spPr/>
        <p:txBody>
          <a:bodyPr/>
          <a:lstStyle/>
          <a:p>
            <a:r>
              <a:rPr lang="da-DK" dirty="0"/>
              <a:t>Side </a:t>
            </a:r>
            <a:fld id="{45D37B1E-C366-494F-A587-962AD9AABC83}" type="slidenum">
              <a:rPr lang="da-DK" smtClean="0"/>
              <a:pPr/>
              <a:t>‹nr.›</a:t>
            </a:fld>
            <a:endParaRPr lang="da-DK" dirty="0"/>
          </a:p>
        </p:txBody>
      </p:sp>
      <p:sp>
        <p:nvSpPr>
          <p:cNvPr id="5" name="PrimaryTextColor">
            <a:extLst>
              <a:ext uri="{FF2B5EF4-FFF2-40B4-BE49-F238E27FC236}">
                <a16:creationId xmlns:a16="http://schemas.microsoft.com/office/drawing/2014/main" id="{3FABE0A0-4CF3-40D8-8C00-69495B649C03}"/>
              </a:ext>
            </a:extLst>
          </p:cNvPr>
          <p:cNvSpPr>
            <a:spLocks noGrp="1"/>
          </p:cNvSpPr>
          <p:nvPr>
            <p:ph type="title" hasCustomPrompt="1"/>
          </p:nvPr>
        </p:nvSpPr>
        <p:spPr>
          <a:xfrm>
            <a:off x="431999" y="684000"/>
            <a:ext cx="11218663" cy="756000"/>
          </a:xfrm>
        </p:spPr>
        <p:txBody>
          <a:bodyPr/>
          <a:lstStyle>
            <a:lvl1pPr>
              <a:defRPr/>
            </a:lvl1pPr>
          </a:lstStyle>
          <a:p>
            <a:r>
              <a:rPr lang="da-DK" dirty="0"/>
              <a:t>Indsæt overskrift i maksimalt en linje</a:t>
            </a:r>
          </a:p>
        </p:txBody>
      </p:sp>
    </p:spTree>
    <p:extLst>
      <p:ext uri="{BB962C8B-B14F-4D97-AF65-F5344CB8AC3E}">
        <p14:creationId xmlns:p14="http://schemas.microsoft.com/office/powerpoint/2010/main" val="1861303007"/>
      </p:ext>
    </p:extLst>
  </p:cSld>
  <p:clrMapOvr>
    <a:masterClrMapping/>
  </p:clrMapOvr>
  <p:extLst>
    <p:ext uri="{DCECCB84-F9BA-43D5-87BE-67443E8EF086}">
      <p15:sldGuideLst xmlns:p15="http://schemas.microsoft.com/office/powerpoint/2012/main">
        <p15:guide id="2" pos="3636">
          <p15:clr>
            <a:srgbClr val="FBAE40"/>
          </p15:clr>
        </p15:guide>
        <p15:guide id="3" pos="40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PrimaryTextColor"/>
          <p:cNvSpPr>
            <a:spLocks noGrp="1"/>
          </p:cNvSpPr>
          <p:nvPr>
            <p:ph type="title" hasCustomPrompt="1"/>
          </p:nvPr>
        </p:nvSpPr>
        <p:spPr/>
        <p:txBody>
          <a:bodyPr/>
          <a:lstStyle>
            <a:lvl1pPr>
              <a:defRPr>
                <a:solidFill>
                  <a:schemeClr val="accent1"/>
                </a:solidFill>
              </a:defRPr>
            </a:lvl1pPr>
          </a:lstStyle>
          <a:p>
            <a:r>
              <a:rPr lang="da-DK" dirty="0"/>
              <a:t>Indsæt overskrift i maksimalt en linje</a:t>
            </a:r>
          </a:p>
        </p:txBody>
      </p:sp>
      <p:sp>
        <p:nvSpPr>
          <p:cNvPr id="3" name="Content Placeholder 2"/>
          <p:cNvSpPr>
            <a:spLocks noGrp="1"/>
          </p:cNvSpPr>
          <p:nvPr>
            <p:ph idx="1" hasCustomPrompt="1"/>
          </p:nvPr>
        </p:nvSpPr>
        <p:spPr>
          <a:xfrm>
            <a:off x="431999" y="1620000"/>
            <a:ext cx="11218663" cy="4680000"/>
          </a:xfrm>
        </p:spPr>
        <p:txBody>
          <a:bodyPr/>
          <a:lstStyle>
            <a:lvl1pPr>
              <a:defRPr>
                <a:solidFill>
                  <a:schemeClr val="accent2"/>
                </a:solidFill>
              </a:defRPr>
            </a:lvl1pPr>
          </a:lstStyle>
          <a:p>
            <a:pPr lvl="0"/>
            <a:r>
              <a:rPr lang="da-DK" dirty="0"/>
              <a:t>Brug TAB og Shift+TAB til at skifte tekst- og bulletniveau. Stå på ny linje inden du trykker på TAB.</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slidenummer 6"/>
          <p:cNvSpPr>
            <a:spLocks noGrp="1"/>
          </p:cNvSpPr>
          <p:nvPr>
            <p:ph type="sldNum" sz="quarter" idx="10"/>
          </p:nvPr>
        </p:nvSpPr>
        <p:spPr/>
        <p:txBody>
          <a:bodyPr/>
          <a:lstStyle/>
          <a:p>
            <a:r>
              <a:rPr lang="da-DK" dirty="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 uden overskrift">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a:lstStyle/>
          <a:p>
            <a:r>
              <a:rPr lang="da-DK" dirty="0"/>
              <a:t>Side </a:t>
            </a:r>
            <a:fld id="{45D37B1E-C366-494F-A587-962AD9AABC83}" type="slidenum">
              <a:rPr lang="da-DK" smtClean="0"/>
              <a:pPr/>
              <a:t>‹nr.›</a:t>
            </a:fld>
            <a:endParaRPr lang="da-DK" dirty="0"/>
          </a:p>
        </p:txBody>
      </p:sp>
      <p:sp>
        <p:nvSpPr>
          <p:cNvPr id="5" name="Content Placeholder 2"/>
          <p:cNvSpPr>
            <a:spLocks noGrp="1"/>
          </p:cNvSpPr>
          <p:nvPr>
            <p:ph sz="half" idx="1" hasCustomPrompt="1"/>
          </p:nvPr>
        </p:nvSpPr>
        <p:spPr>
          <a:xfrm>
            <a:off x="432000" y="1620001"/>
            <a:ext cx="11218663" cy="4680000"/>
          </a:xfrm>
        </p:spPr>
        <p:txBody>
          <a:bodyPr/>
          <a:lstStyle/>
          <a:p>
            <a:pPr lvl="0"/>
            <a:r>
              <a:rPr lang="da-DK" dirty="0"/>
              <a:t>Brug TAB og Shift+TAB til at skifte tekst- og bulletniveau. Stå på ny linje inden du trykker på TAB.</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51853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32000" y="1620001"/>
            <a:ext cx="5328000" cy="4680000"/>
          </a:xfrm>
        </p:spPr>
        <p:txBody>
          <a:bodyPr/>
          <a:lstStyle/>
          <a:p>
            <a:pPr lvl="0"/>
            <a:r>
              <a:rPr lang="da-DK" dirty="0"/>
              <a:t>Brug TAB og Shift+TAB til at skifte tekst- og bulletniveau. Stå på ny linje inden du trykker på TAB.</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36000" y="1620000"/>
            <a:ext cx="5328000" cy="4680000"/>
          </a:xfrm>
        </p:spPr>
        <p:txBody>
          <a:bodyPr/>
          <a:lstStyle/>
          <a:p>
            <a:pPr lvl="0"/>
            <a:r>
              <a:rPr lang="da-DK" dirty="0"/>
              <a:t>Brug TAB og Shift+TAB til at skifte tekst- og bulletniveau. Stå på ny linje inden du trykker på TAB.</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p:cNvSpPr>
            <a:spLocks noGrp="1"/>
          </p:cNvSpPr>
          <p:nvPr>
            <p:ph type="sldNum" sz="quarter" idx="11"/>
          </p:nvPr>
        </p:nvSpPr>
        <p:spPr/>
        <p:txBody>
          <a:bodyPr/>
          <a:lstStyle/>
          <a:p>
            <a:r>
              <a:rPr lang="da-DK" dirty="0"/>
              <a:t>Side </a:t>
            </a:r>
            <a:fld id="{45D37B1E-C366-494F-A587-962AD9AABC83}" type="slidenum">
              <a:rPr lang="da-DK" smtClean="0"/>
              <a:pPr/>
              <a:t>‹nr.›</a:t>
            </a:fld>
            <a:endParaRPr lang="da-DK" dirty="0"/>
          </a:p>
        </p:txBody>
      </p:sp>
      <p:sp>
        <p:nvSpPr>
          <p:cNvPr id="15" name="PrimaryTextColor"/>
          <p:cNvSpPr>
            <a:spLocks noGrp="1"/>
          </p:cNvSpPr>
          <p:nvPr>
            <p:ph type="title" hasCustomPrompt="1"/>
          </p:nvPr>
        </p:nvSpPr>
        <p:spPr/>
        <p:txBody>
          <a:bodyPr/>
          <a:lstStyle>
            <a:lvl1pPr>
              <a:defRPr/>
            </a:lvl1pPr>
          </a:lstStyle>
          <a:p>
            <a:r>
              <a:rPr lang="da-DK" dirty="0"/>
              <a:t>Indsæt overskrift i maksimalt en linje</a:t>
            </a:r>
          </a:p>
        </p:txBody>
      </p:sp>
    </p:spTree>
    <p:extLst>
      <p:ext uri="{BB962C8B-B14F-4D97-AF65-F5344CB8AC3E}">
        <p14:creationId xmlns:p14="http://schemas.microsoft.com/office/powerpoint/2010/main" val="646104289"/>
      </p:ext>
    </p:extLst>
  </p:cSld>
  <p:clrMapOvr>
    <a:masterClrMapping/>
  </p:clrMapOvr>
  <p:extLst>
    <p:ext uri="{DCECCB84-F9BA-43D5-87BE-67443E8EF086}">
      <p15:sldGuideLst xmlns:p15="http://schemas.microsoft.com/office/powerpoint/2012/main">
        <p15:guide id="2" pos="4044" userDrawn="1">
          <p15:clr>
            <a:srgbClr val="FBAE40"/>
          </p15:clr>
        </p15:guide>
        <p15:guide id="3" pos="363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 + billede">
    <p:spTree>
      <p:nvGrpSpPr>
        <p:cNvPr id="1" name=""/>
        <p:cNvGrpSpPr/>
        <p:nvPr/>
      </p:nvGrpSpPr>
      <p:grpSpPr>
        <a:xfrm>
          <a:off x="0" y="0"/>
          <a:ext cx="0" cy="0"/>
          <a:chOff x="0" y="0"/>
          <a:chExt cx="0" cy="0"/>
        </a:xfrm>
      </p:grpSpPr>
      <p:sp>
        <p:nvSpPr>
          <p:cNvPr id="14" name="Pladsholder til billede 13"/>
          <p:cNvSpPr>
            <a:spLocks noGrp="1"/>
          </p:cNvSpPr>
          <p:nvPr>
            <p:ph type="pic" sz="quarter" idx="12" hasCustomPrompt="1"/>
          </p:nvPr>
        </p:nvSpPr>
        <p:spPr>
          <a:xfrm>
            <a:off x="6336000" y="1620000"/>
            <a:ext cx="5328000" cy="4680000"/>
          </a:xfrm>
          <a:solidFill>
            <a:srgbClr val="D2D3D4"/>
          </a:solidFill>
        </p:spPr>
        <p:txBody>
          <a:bodyPr lIns="360000" tIns="360000" rIns="360000"/>
          <a:lstStyle>
            <a:lvl1pPr algn="ctr">
              <a:defRPr sz="1800">
                <a:solidFill>
                  <a:schemeClr val="accent2"/>
                </a:solidFill>
              </a:defRPr>
            </a:lvl1pPr>
          </a:lstStyle>
          <a:p>
            <a:r>
              <a:rPr lang="da-DK" noProof="1"/>
              <a:t>Klik her og indsæt billede via Vælg billeder- eller Rediger-knapperne</a:t>
            </a:r>
          </a:p>
          <a:p>
            <a:endParaRPr lang="da-DK" noProof="1"/>
          </a:p>
        </p:txBody>
      </p:sp>
      <p:sp>
        <p:nvSpPr>
          <p:cNvPr id="3" name="Content Placeholder 2"/>
          <p:cNvSpPr>
            <a:spLocks noGrp="1"/>
          </p:cNvSpPr>
          <p:nvPr>
            <p:ph sz="half" idx="1" hasCustomPrompt="1"/>
          </p:nvPr>
        </p:nvSpPr>
        <p:spPr>
          <a:xfrm>
            <a:off x="432000" y="1620000"/>
            <a:ext cx="5328000" cy="4680000"/>
          </a:xfrm>
        </p:spPr>
        <p:txBody>
          <a:bodyPr/>
          <a:lstStyle/>
          <a:p>
            <a:pPr lvl="0"/>
            <a:r>
              <a:rPr lang="da-DK" dirty="0"/>
              <a:t>Brug TAB og Shift+TAB til at skifte tekst- og bulletniveau. Stå på ny linje inden du trykker på TAB.</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p:cNvSpPr>
            <a:spLocks noGrp="1"/>
          </p:cNvSpPr>
          <p:nvPr>
            <p:ph type="sldNum" sz="quarter" idx="11"/>
          </p:nvPr>
        </p:nvSpPr>
        <p:spPr/>
        <p:txBody>
          <a:bodyPr/>
          <a:lstStyle/>
          <a:p>
            <a:r>
              <a:rPr lang="da-DK" dirty="0"/>
              <a:t>Side </a:t>
            </a:r>
            <a:fld id="{45D37B1E-C366-494F-A587-962AD9AABC83}" type="slidenum">
              <a:rPr lang="da-DK" smtClean="0"/>
              <a:pPr/>
              <a:t>‹nr.›</a:t>
            </a:fld>
            <a:endParaRPr lang="da-DK" dirty="0"/>
          </a:p>
        </p:txBody>
      </p:sp>
      <p:sp>
        <p:nvSpPr>
          <p:cNvPr id="5" name="PrimaryTextColor">
            <a:extLst>
              <a:ext uri="{FF2B5EF4-FFF2-40B4-BE49-F238E27FC236}">
                <a16:creationId xmlns:a16="http://schemas.microsoft.com/office/drawing/2014/main" id="{3244F726-ADCD-4B5B-AE34-E99E4C8A4FD3}"/>
              </a:ext>
            </a:extLst>
          </p:cNvPr>
          <p:cNvSpPr>
            <a:spLocks noGrp="1"/>
          </p:cNvSpPr>
          <p:nvPr>
            <p:ph type="title" hasCustomPrompt="1"/>
          </p:nvPr>
        </p:nvSpPr>
        <p:spPr>
          <a:xfrm>
            <a:off x="431999" y="684000"/>
            <a:ext cx="11218663" cy="756000"/>
          </a:xfrm>
        </p:spPr>
        <p:txBody>
          <a:bodyPr/>
          <a:lstStyle>
            <a:lvl1pPr>
              <a:defRPr/>
            </a:lvl1pPr>
          </a:lstStyle>
          <a:p>
            <a:r>
              <a:rPr lang="da-DK" dirty="0"/>
              <a:t>Indsæt overskrift i maksimalt en linje</a:t>
            </a:r>
          </a:p>
        </p:txBody>
      </p:sp>
    </p:spTree>
    <p:extLst>
      <p:ext uri="{BB962C8B-B14F-4D97-AF65-F5344CB8AC3E}">
        <p14:creationId xmlns:p14="http://schemas.microsoft.com/office/powerpoint/2010/main" val="966293544"/>
      </p:ext>
    </p:extLst>
  </p:cSld>
  <p:clrMapOvr>
    <a:masterClrMapping/>
  </p:clrMapOvr>
  <p:extLst>
    <p:ext uri="{DCECCB84-F9BA-43D5-87BE-67443E8EF086}">
      <p15:sldGuideLst xmlns:p15="http://schemas.microsoft.com/office/powerpoint/2012/main">
        <p15:guide id="2" pos="3636" userDrawn="1">
          <p15:clr>
            <a:srgbClr val="FBAE40"/>
          </p15:clr>
        </p15:guide>
        <p15:guide id="3" pos="40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7" name="PrimaryColor"/>
          <p:cNvSpPr/>
          <p:nvPr userDrawn="1"/>
        </p:nvSpPr>
        <p:spPr>
          <a:xfrm>
            <a:off x="0" y="1620000"/>
            <a:ext cx="12189600" cy="523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pPr>
            <a:endParaRPr lang="da-DK" dirty="0">
              <a:latin typeface="Palatino Linotype" panose="02040502050505030304" pitchFamily="18" charset="0"/>
            </a:endParaRPr>
          </a:p>
        </p:txBody>
      </p:sp>
      <p:sp>
        <p:nvSpPr>
          <p:cNvPr id="4" name="Tekstfelt 3">
            <a:extLst>
              <a:ext uri="{FF2B5EF4-FFF2-40B4-BE49-F238E27FC236}">
                <a16:creationId xmlns:a16="http://schemas.microsoft.com/office/drawing/2014/main" id="{09C9A1AE-A6EC-4841-873B-5BE04399C3E0}"/>
              </a:ext>
            </a:extLst>
          </p:cNvPr>
          <p:cNvSpPr txBox="1"/>
          <p:nvPr userDrawn="1"/>
        </p:nvSpPr>
        <p:spPr>
          <a:xfrm>
            <a:off x="3024295" y="1901654"/>
            <a:ext cx="1161626" cy="882186"/>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a-DK" sz="12800" b="1" i="0" u="none" strike="noStrike" kern="1200" baseline="0" dirty="0">
                <a:solidFill>
                  <a:schemeClr val="bg1"/>
                </a:solidFill>
                <a:latin typeface="+mn-lt"/>
                <a:ea typeface="+mn-ea"/>
                <a:cs typeface="+mn-cs"/>
              </a:rPr>
              <a:t>“</a:t>
            </a:r>
            <a:endParaRPr lang="da-DK" sz="12800" b="1" dirty="0">
              <a:solidFill>
                <a:schemeClr val="bg1"/>
              </a:solidFill>
              <a:latin typeface="+mn-lt"/>
            </a:endParaRPr>
          </a:p>
        </p:txBody>
      </p:sp>
      <p:sp>
        <p:nvSpPr>
          <p:cNvPr id="2" name="Titel 1"/>
          <p:cNvSpPr>
            <a:spLocks noGrp="1"/>
          </p:cNvSpPr>
          <p:nvPr userDrawn="1">
            <p:ph type="title" hasCustomPrompt="1"/>
          </p:nvPr>
        </p:nvSpPr>
        <p:spPr>
          <a:xfrm>
            <a:off x="3103066" y="2726580"/>
            <a:ext cx="5996330" cy="2105437"/>
          </a:xfrm>
        </p:spPr>
        <p:txBody>
          <a:bodyPr anchor="t" anchorCtr="0"/>
          <a:lstStyle>
            <a:lvl1pPr algn="l">
              <a:defRPr sz="2600" cap="none" baseline="0">
                <a:solidFill>
                  <a:schemeClr val="bg1"/>
                </a:solidFill>
              </a:defRPr>
            </a:lvl1pPr>
          </a:lstStyle>
          <a:p>
            <a:r>
              <a:rPr lang="da-DK" dirty="0"/>
              <a:t>Klik og indsæt citat tekst</a:t>
            </a:r>
          </a:p>
        </p:txBody>
      </p:sp>
      <p:sp>
        <p:nvSpPr>
          <p:cNvPr id="3" name="Pladsholder til slidenummer 2"/>
          <p:cNvSpPr>
            <a:spLocks noGrp="1"/>
          </p:cNvSpPr>
          <p:nvPr userDrawn="1">
            <p:ph type="sldNum" sz="quarter" idx="10"/>
          </p:nvPr>
        </p:nvSpPr>
        <p:spPr/>
        <p:txBody>
          <a:bodyPr/>
          <a:lstStyle>
            <a:lvl1pPr>
              <a:defRPr>
                <a:solidFill>
                  <a:srgbClr val="005A9B"/>
                </a:solidFill>
              </a:defRPr>
            </a:lvl1pPr>
          </a:lstStyle>
          <a:p>
            <a:r>
              <a:rPr lang="da-DK" dirty="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208114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PrimaryTextColor"/>
          <p:cNvSpPr>
            <a:spLocks noGrp="1"/>
          </p:cNvSpPr>
          <p:nvPr>
            <p:ph type="title" hasCustomPrompt="1"/>
          </p:nvPr>
        </p:nvSpPr>
        <p:spPr/>
        <p:txBody>
          <a:bodyPr/>
          <a:lstStyle>
            <a:lvl1pPr>
              <a:defRPr/>
            </a:lvl1pPr>
          </a:lstStyle>
          <a:p>
            <a:r>
              <a:rPr lang="da-DK" dirty="0"/>
              <a:t>Indsæt overskrift i maksimalt en linje</a:t>
            </a:r>
          </a:p>
        </p:txBody>
      </p:sp>
      <p:sp>
        <p:nvSpPr>
          <p:cNvPr id="6" name="Pladsholder til slidenummer 5"/>
          <p:cNvSpPr>
            <a:spLocks noGrp="1"/>
          </p:cNvSpPr>
          <p:nvPr>
            <p:ph type="sldNum" sz="quarter" idx="10"/>
          </p:nvPr>
        </p:nvSpPr>
        <p:spPr/>
        <p:txBody>
          <a:bodyPr/>
          <a:lstStyle/>
          <a:p>
            <a:r>
              <a:rPr lang="da-DK" dirty="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94525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rimaryTextColor"/>
          <p:cNvSpPr>
            <a:spLocks noGrp="1"/>
          </p:cNvSpPr>
          <p:nvPr>
            <p:ph type="title"/>
          </p:nvPr>
        </p:nvSpPr>
        <p:spPr>
          <a:xfrm>
            <a:off x="431999" y="684000"/>
            <a:ext cx="11218663" cy="756000"/>
          </a:xfrm>
          <a:prstGeom prst="rect">
            <a:avLst/>
          </a:prstGeom>
        </p:spPr>
        <p:txBody>
          <a:bodyPr vert="horz" lIns="0" tIns="0" rIns="0" bIns="0" rtlCol="0" anchor="b" anchorCtr="0">
            <a:noAutofit/>
          </a:bodyPr>
          <a:lstStyle/>
          <a:p>
            <a:r>
              <a:rPr lang="da-DK" noProof="0" dirty="0"/>
              <a:t>Klik for at redigere i master</a:t>
            </a:r>
          </a:p>
        </p:txBody>
      </p:sp>
      <p:sp>
        <p:nvSpPr>
          <p:cNvPr id="3" name="Text Placeholder 2"/>
          <p:cNvSpPr>
            <a:spLocks noGrp="1"/>
          </p:cNvSpPr>
          <p:nvPr>
            <p:ph type="body" idx="1"/>
          </p:nvPr>
        </p:nvSpPr>
        <p:spPr>
          <a:xfrm>
            <a:off x="431999" y="1620000"/>
            <a:ext cx="11218663" cy="4680000"/>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6" name="Slide Number Placeholder 5"/>
          <p:cNvSpPr>
            <a:spLocks noGrp="1"/>
          </p:cNvSpPr>
          <p:nvPr>
            <p:ph type="sldNum" sz="quarter" idx="4"/>
          </p:nvPr>
        </p:nvSpPr>
        <p:spPr>
          <a:xfrm>
            <a:off x="9778663" y="6476400"/>
            <a:ext cx="1872000" cy="241200"/>
          </a:xfrm>
          <a:prstGeom prst="rect">
            <a:avLst/>
          </a:prstGeom>
        </p:spPr>
        <p:txBody>
          <a:bodyPr vert="horz" lIns="0" tIns="0" rIns="0" bIns="0" rtlCol="0" anchor="t" anchorCtr="0">
            <a:noAutofit/>
          </a:bodyPr>
          <a:lstStyle>
            <a:lvl1pPr algn="r">
              <a:defRPr sz="1000">
                <a:solidFill>
                  <a:schemeClr val="accent2"/>
                </a:solidFill>
                <a:latin typeface="+mn-lt"/>
              </a:defRPr>
            </a:lvl1pPr>
          </a:lstStyle>
          <a:p>
            <a:r>
              <a:rPr lang="da-DK" dirty="0"/>
              <a:t>Side </a:t>
            </a:r>
            <a:fld id="{45D37B1E-C366-494F-A587-962AD9AABC83}" type="slidenum">
              <a:rPr lang="da-DK" smtClean="0"/>
              <a:pPr/>
              <a:t>‹nr.›</a:t>
            </a:fld>
            <a:endParaRPr lang="da-DK"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3" r:id="rId3"/>
    <p:sldLayoutId id="2147483650" r:id="rId4"/>
    <p:sldLayoutId id="2147483676" r:id="rId5"/>
    <p:sldLayoutId id="2147483652" r:id="rId6"/>
    <p:sldLayoutId id="2147483665" r:id="rId7"/>
    <p:sldLayoutId id="2147483672" r:id="rId8"/>
    <p:sldLayoutId id="2147483654" r:id="rId9"/>
    <p:sldLayoutId id="2147483655" r:id="rId10"/>
    <p:sldLayoutId id="2147483681" r:id="rId11"/>
  </p:sldLayoutIdLst>
  <p:hf sldNum="0" hdr="0" ftr="0" dt="0"/>
  <p:txStyles>
    <p:titleStyle>
      <a:lvl1pPr algn="l" defTabSz="914400" rtl="0" eaLnBrk="1" latinLnBrk="0" hangingPunct="1">
        <a:lnSpc>
          <a:spcPct val="88000"/>
        </a:lnSpc>
        <a:spcBef>
          <a:spcPct val="0"/>
        </a:spcBef>
        <a:buNone/>
        <a:defRPr sz="2800" b="1" kern="1200" cap="all" baseline="0">
          <a:solidFill>
            <a:schemeClr val="tx1"/>
          </a:solidFill>
          <a:latin typeface="+mj-lt"/>
          <a:ea typeface="+mj-ea"/>
          <a:cs typeface="+mj-cs"/>
        </a:defRPr>
      </a:lvl1pPr>
    </p:titleStyle>
    <p:bodyStyle>
      <a:lvl1pPr marL="0" indent="0" algn="l" defTabSz="914400" rtl="0" eaLnBrk="1" latinLnBrk="0" hangingPunct="1">
        <a:lnSpc>
          <a:spcPct val="97000"/>
        </a:lnSpc>
        <a:spcBef>
          <a:spcPts val="600"/>
        </a:spcBef>
        <a:buFont typeface="Palatino Linotype" panose="02040502050505030304" pitchFamily="18" charset="0"/>
        <a:buChar char="​"/>
        <a:defRPr sz="2600" kern="1200">
          <a:solidFill>
            <a:schemeClr val="accent2"/>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97000"/>
        </a:lnSpc>
        <a:spcBef>
          <a:spcPts val="600"/>
        </a:spcBef>
        <a:buFont typeface="Palatino Linotype" panose="02040502050505030304" pitchFamily="18" charset="0"/>
        <a:buChar char="​"/>
        <a:defRPr sz="2600" kern="1200">
          <a:solidFill>
            <a:schemeClr val="tx1"/>
          </a:solidFill>
          <a:latin typeface="+mn-lt"/>
          <a:ea typeface="+mn-ea"/>
          <a:cs typeface="+mn-cs"/>
        </a:defRPr>
      </a:lvl2pPr>
      <a:lvl3pPr marL="270000" indent="-270000" algn="l" defTabSz="914400" rtl="0" eaLnBrk="1" latinLnBrk="0" hangingPunct="1">
        <a:lnSpc>
          <a:spcPct val="97000"/>
        </a:lnSpc>
        <a:spcBef>
          <a:spcPts val="600"/>
        </a:spcBef>
        <a:buClr>
          <a:schemeClr val="accent1"/>
        </a:buClr>
        <a:buFont typeface="Palatino Linotype" panose="02040502050505030304" pitchFamily="18" charset="0"/>
        <a:buChar char="•"/>
        <a:defRPr sz="2600" kern="1200">
          <a:solidFill>
            <a:schemeClr val="tx1"/>
          </a:solidFill>
          <a:latin typeface="+mn-lt"/>
          <a:ea typeface="+mn-ea"/>
          <a:cs typeface="+mn-cs"/>
        </a:defRPr>
      </a:lvl3pPr>
      <a:lvl4pPr marL="504000" indent="-234000" algn="l" defTabSz="914400" rtl="0" eaLnBrk="1" latinLnBrk="0" hangingPunct="1">
        <a:lnSpc>
          <a:spcPct val="97000"/>
        </a:lnSpc>
        <a:spcBef>
          <a:spcPts val="600"/>
        </a:spcBef>
        <a:buClr>
          <a:schemeClr val="accent1"/>
        </a:buClr>
        <a:buFontTx/>
        <a:buChar char="•"/>
        <a:defRPr sz="2200" kern="1200">
          <a:solidFill>
            <a:schemeClr val="tx1"/>
          </a:solidFill>
          <a:latin typeface="+mn-lt"/>
          <a:ea typeface="+mn-ea"/>
          <a:cs typeface="+mn-cs"/>
        </a:defRPr>
      </a:lvl4pPr>
      <a:lvl5pPr marL="702000" indent="-198000" algn="l" defTabSz="914400" rtl="0" eaLnBrk="1" latinLnBrk="0" hangingPunct="1">
        <a:lnSpc>
          <a:spcPct val="97000"/>
        </a:lnSpc>
        <a:spcBef>
          <a:spcPts val="600"/>
        </a:spcBef>
        <a:buClr>
          <a:schemeClr val="accent1"/>
        </a:buClr>
        <a:buFontTx/>
        <a:buChar char="•"/>
        <a:defRPr sz="1800" kern="1200">
          <a:solidFill>
            <a:schemeClr val="tx1"/>
          </a:solidFill>
          <a:latin typeface="+mn-lt"/>
          <a:ea typeface="+mn-ea"/>
          <a:cs typeface="+mn-cs"/>
        </a:defRPr>
      </a:lvl5pPr>
      <a:lvl6pPr marL="702000" indent="-198000" algn="l" defTabSz="914400" rtl="0" eaLnBrk="1" latinLnBrk="0" hangingPunct="1">
        <a:lnSpc>
          <a:spcPct val="97000"/>
        </a:lnSpc>
        <a:spcBef>
          <a:spcPts val="600"/>
        </a:spcBef>
        <a:buClr>
          <a:schemeClr val="accent1"/>
        </a:buClr>
        <a:buFontTx/>
        <a:buChar char="•"/>
        <a:defRPr sz="1800" kern="1200">
          <a:solidFill>
            <a:schemeClr val="tx1"/>
          </a:solidFill>
          <a:latin typeface="+mn-lt"/>
          <a:ea typeface="+mn-ea"/>
          <a:cs typeface="+mn-cs"/>
        </a:defRPr>
      </a:lvl6pPr>
      <a:lvl7pPr marL="702000" indent="-198000" algn="l" defTabSz="914400" rtl="0" eaLnBrk="1" latinLnBrk="0" hangingPunct="1">
        <a:lnSpc>
          <a:spcPct val="97000"/>
        </a:lnSpc>
        <a:spcBef>
          <a:spcPts val="600"/>
        </a:spcBef>
        <a:buClr>
          <a:schemeClr val="accent1"/>
        </a:buClr>
        <a:buFontTx/>
        <a:buChar char="•"/>
        <a:defRPr sz="1800" kern="1200">
          <a:solidFill>
            <a:schemeClr val="tx1"/>
          </a:solidFill>
          <a:latin typeface="+mn-lt"/>
          <a:ea typeface="+mn-ea"/>
          <a:cs typeface="+mn-cs"/>
        </a:defRPr>
      </a:lvl7pPr>
      <a:lvl8pPr marL="702000" indent="-198000" algn="l" defTabSz="914400" rtl="0" eaLnBrk="1" latinLnBrk="0" hangingPunct="1">
        <a:lnSpc>
          <a:spcPct val="97000"/>
        </a:lnSpc>
        <a:spcBef>
          <a:spcPts val="600"/>
        </a:spcBef>
        <a:buClr>
          <a:schemeClr val="accent1"/>
        </a:buClr>
        <a:buFontTx/>
        <a:buChar char="•"/>
        <a:defRPr sz="1800" kern="1200">
          <a:solidFill>
            <a:schemeClr val="tx1"/>
          </a:solidFill>
          <a:latin typeface="+mn-lt"/>
          <a:ea typeface="+mn-ea"/>
          <a:cs typeface="+mn-cs"/>
        </a:defRPr>
      </a:lvl8pPr>
      <a:lvl9pPr marL="702000" indent="-198000" algn="l" defTabSz="914400" rtl="0" eaLnBrk="1" latinLnBrk="0" hangingPunct="1">
        <a:lnSpc>
          <a:spcPct val="97000"/>
        </a:lnSpc>
        <a:spcBef>
          <a:spcPts val="600"/>
        </a:spcBef>
        <a:buClr>
          <a:schemeClr val="accent1"/>
        </a:buClr>
        <a:buFontTx/>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6" userDrawn="1">
          <p15:clr>
            <a:srgbClr val="F26B43"/>
          </p15:clr>
        </p15:guide>
        <p15:guide id="2" pos="3840" userDrawn="1">
          <p15:clr>
            <a:srgbClr val="F26B43"/>
          </p15:clr>
        </p15:guide>
        <p15:guide id="3" orient="horz" pos="3978" userDrawn="1">
          <p15:clr>
            <a:srgbClr val="F26B43"/>
          </p15:clr>
        </p15:guide>
        <p15:guide id="4" pos="7338" userDrawn="1">
          <p15:clr>
            <a:srgbClr val="F26B43"/>
          </p15:clr>
        </p15:guide>
        <p15:guide id="5" pos="339" userDrawn="1">
          <p15:clr>
            <a:srgbClr val="F26B43"/>
          </p15:clr>
        </p15:guide>
        <p15:guide id="6" orient="horz" pos="70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genhusning@kab-bolig.dk"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genhusning@kab-bolig.dk"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3">
            <a:extLst>
              <a:ext uri="{FF2B5EF4-FFF2-40B4-BE49-F238E27FC236}">
                <a16:creationId xmlns:a16="http://schemas.microsoft.com/office/drawing/2014/main" id="{D36B2972-0AF2-4E2F-8D12-6F69F2E60869}"/>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3458" r="3458"/>
          <a:stretch/>
        </p:blipFill>
        <p:spPr>
          <a:xfrm>
            <a:off x="4860000" y="1620000"/>
            <a:ext cx="7331999" cy="5238000"/>
          </a:xfrm>
          <a:prstGeom prst="rect">
            <a:avLst/>
          </a:prstGeom>
        </p:spPr>
      </p:pic>
      <p:sp>
        <p:nvSpPr>
          <p:cNvPr id="2" name="Titel 1">
            <a:extLst>
              <a:ext uri="{FF2B5EF4-FFF2-40B4-BE49-F238E27FC236}">
                <a16:creationId xmlns:a16="http://schemas.microsoft.com/office/drawing/2014/main" id="{D0728462-8178-4F21-974F-4B58E752AEC4}"/>
              </a:ext>
            </a:extLst>
          </p:cNvPr>
          <p:cNvSpPr>
            <a:spLocks noGrp="1"/>
          </p:cNvSpPr>
          <p:nvPr>
            <p:ph type="title"/>
          </p:nvPr>
        </p:nvSpPr>
        <p:spPr/>
        <p:txBody>
          <a:bodyPr/>
          <a:lstStyle/>
          <a:p>
            <a:r>
              <a:rPr lang="da-DK" dirty="0"/>
              <a:t>SAB Bellahøj ii</a:t>
            </a:r>
          </a:p>
        </p:txBody>
      </p:sp>
      <p:sp>
        <p:nvSpPr>
          <p:cNvPr id="12" name="Content Placeholder 2">
            <a:extLst>
              <a:ext uri="{FF2B5EF4-FFF2-40B4-BE49-F238E27FC236}">
                <a16:creationId xmlns:a16="http://schemas.microsoft.com/office/drawing/2014/main" id="{6F9F522E-8024-4EDA-A025-A8A3939ED5BE}"/>
              </a:ext>
            </a:extLst>
          </p:cNvPr>
          <p:cNvSpPr>
            <a:spLocks noGrp="1"/>
          </p:cNvSpPr>
          <p:nvPr>
            <p:ph sz="half" idx="1"/>
          </p:nvPr>
        </p:nvSpPr>
        <p:spPr>
          <a:xfrm>
            <a:off x="0" y="1620000"/>
            <a:ext cx="4860000" cy="5238000"/>
          </a:xfrm>
        </p:spPr>
        <p:txBody>
          <a:bodyPr/>
          <a:lstStyle/>
          <a:p>
            <a:r>
              <a:rPr lang="da-DK" dirty="0"/>
              <a:t>Informationsmøde</a:t>
            </a:r>
          </a:p>
          <a:p>
            <a:r>
              <a:rPr lang="da-DK" dirty="0"/>
              <a:t>25. januar 2023</a:t>
            </a:r>
          </a:p>
          <a:p>
            <a:endParaRPr lang="da-DK" dirty="0"/>
          </a:p>
          <a:p>
            <a:endParaRPr lang="da-DK" dirty="0"/>
          </a:p>
          <a:p>
            <a:r>
              <a:rPr lang="da-DK" dirty="0"/>
              <a:t>Slides lægges på hjemmesiden 26. januar 2023</a:t>
            </a:r>
          </a:p>
          <a:p>
            <a:endParaRPr lang="da-DK" dirty="0"/>
          </a:p>
          <a:p>
            <a:r>
              <a:rPr lang="da-DK" dirty="0"/>
              <a:t>Slides og spørgsmål/svar omdeles 2. februar 2023</a:t>
            </a:r>
          </a:p>
        </p:txBody>
      </p:sp>
      <p:sp>
        <p:nvSpPr>
          <p:cNvPr id="13" name="Content Placeholder 4">
            <a:extLst>
              <a:ext uri="{FF2B5EF4-FFF2-40B4-BE49-F238E27FC236}">
                <a16:creationId xmlns:a16="http://schemas.microsoft.com/office/drawing/2014/main" id="{21EBDA34-DE6F-449C-BD23-451C75282AA4}"/>
              </a:ext>
            </a:extLst>
          </p:cNvPr>
          <p:cNvSpPr>
            <a:spLocks noGrp="1"/>
          </p:cNvSpPr>
          <p:nvPr>
            <p:ph sz="quarter" idx="16"/>
          </p:nvPr>
        </p:nvSpPr>
        <p:spPr>
          <a:xfrm>
            <a:off x="8242710" y="360000"/>
            <a:ext cx="1344488" cy="1068111"/>
          </a:xfrm>
        </p:spPr>
        <p:txBody>
          <a:bodyPr/>
          <a:lstStyle/>
          <a:p>
            <a:endParaRPr lang="da-DK" dirty="0"/>
          </a:p>
        </p:txBody>
      </p:sp>
    </p:spTree>
    <p:extLst>
      <p:ext uri="{BB962C8B-B14F-4D97-AF65-F5344CB8AC3E}">
        <p14:creationId xmlns:p14="http://schemas.microsoft.com/office/powerpoint/2010/main" val="97499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495196" y="1194249"/>
            <a:ext cx="11063774" cy="4667432"/>
          </a:xfrm>
          <a:prstGeom prst="rect">
            <a:avLst/>
          </a:prstGeom>
          <a:noFill/>
          <a:ln>
            <a:solidFill>
              <a:schemeClr val="bg1"/>
            </a:solidFill>
          </a:ln>
        </p:spPr>
        <p:txBody>
          <a:bodyPr wrap="square" lIns="0" tIns="0" rIns="0" bIns="0" rtlCol="0">
            <a:spAutoFit/>
          </a:bodyPr>
          <a:lstStyle/>
          <a:p>
            <a:pPr>
              <a:lnSpc>
                <a:spcPct val="90000"/>
              </a:lnSpc>
            </a:pPr>
            <a:r>
              <a:rPr lang="da-DK" sz="2500" b="1" dirty="0">
                <a:latin typeface="+mj-lt"/>
              </a:rPr>
              <a:t>Genhusningsfolderen</a:t>
            </a:r>
          </a:p>
          <a:p>
            <a:pPr>
              <a:lnSpc>
                <a:spcPct val="90000"/>
              </a:lnSpc>
            </a:pPr>
            <a:endParaRPr lang="da-DK" sz="2400" b="1" dirty="0">
              <a:latin typeface="+mj-lt"/>
            </a:endParaRPr>
          </a:p>
          <a:p>
            <a:pPr>
              <a:lnSpc>
                <a:spcPct val="90000"/>
              </a:lnSpc>
            </a:pPr>
            <a:r>
              <a:rPr lang="da-DK" sz="2400" dirty="0">
                <a:latin typeface="+mj-lt"/>
              </a:rPr>
              <a:t>I genhusningsfolderen finder I relevante oplysninger om vilkårene </a:t>
            </a:r>
            <a:br>
              <a:rPr lang="da-DK" sz="2400" dirty="0">
                <a:latin typeface="+mj-lt"/>
              </a:rPr>
            </a:br>
            <a:r>
              <a:rPr lang="da-DK" sz="2400" dirty="0">
                <a:latin typeface="+mj-lt"/>
              </a:rPr>
              <a:t>for permanent genhusning:</a:t>
            </a:r>
          </a:p>
          <a:p>
            <a:pPr>
              <a:lnSpc>
                <a:spcPct val="90000"/>
              </a:lnSpc>
            </a:pPr>
            <a:endParaRPr lang="da-DK" sz="2400" dirty="0">
              <a:latin typeface="+mj-lt"/>
            </a:endParaRPr>
          </a:p>
          <a:p>
            <a:pPr marL="342900" indent="-342900">
              <a:lnSpc>
                <a:spcPct val="90000"/>
              </a:lnSpc>
              <a:buFont typeface="Arial" panose="020B0604020202020204" pitchFamily="34" charset="0"/>
              <a:buChar char="•"/>
            </a:pPr>
            <a:r>
              <a:rPr lang="da-DK" sz="2400" dirty="0">
                <a:latin typeface="+mj-lt"/>
              </a:rPr>
              <a:t>Hvad er permanent genhusning?</a:t>
            </a:r>
          </a:p>
          <a:p>
            <a:pPr marL="342900" indent="-342900">
              <a:lnSpc>
                <a:spcPct val="90000"/>
              </a:lnSpc>
              <a:buFont typeface="Arial" panose="020B0604020202020204" pitchFamily="34" charset="0"/>
              <a:buChar char="•"/>
            </a:pPr>
            <a:r>
              <a:rPr lang="da-DK" sz="2400" dirty="0">
                <a:latin typeface="+mj-lt"/>
              </a:rPr>
              <a:t>Flytning</a:t>
            </a:r>
          </a:p>
          <a:p>
            <a:pPr marL="342900" indent="-342900">
              <a:lnSpc>
                <a:spcPct val="90000"/>
              </a:lnSpc>
              <a:buFont typeface="Arial" panose="020B0604020202020204" pitchFamily="34" charset="0"/>
              <a:buChar char="•"/>
            </a:pPr>
            <a:r>
              <a:rPr lang="da-DK" sz="2400" dirty="0">
                <a:latin typeface="+mj-lt"/>
              </a:rPr>
              <a:t>Indflytnings- og fraflytningssyn</a:t>
            </a:r>
          </a:p>
          <a:p>
            <a:pPr marL="342900" indent="-342900">
              <a:lnSpc>
                <a:spcPct val="90000"/>
              </a:lnSpc>
              <a:buFont typeface="Arial" panose="020B0604020202020204" pitchFamily="34" charset="0"/>
              <a:buChar char="•"/>
            </a:pPr>
            <a:r>
              <a:rPr lang="da-DK" sz="2400" dirty="0">
                <a:latin typeface="+mj-lt"/>
              </a:rPr>
              <a:t>Kontaktoplysninger på genhusningsteamet</a:t>
            </a:r>
          </a:p>
          <a:p>
            <a:pPr marL="342900" indent="-342900">
              <a:lnSpc>
                <a:spcPct val="90000"/>
              </a:lnSpc>
              <a:buFont typeface="Arial" panose="020B0604020202020204" pitchFamily="34" charset="0"/>
              <a:buChar char="•"/>
            </a:pPr>
            <a:endParaRPr lang="da-DK" sz="2400" dirty="0">
              <a:latin typeface="+mj-lt"/>
            </a:endParaRPr>
          </a:p>
          <a:p>
            <a:pPr>
              <a:lnSpc>
                <a:spcPct val="90000"/>
              </a:lnSpc>
            </a:pPr>
            <a:r>
              <a:rPr lang="da-DK" sz="2400" dirty="0">
                <a:latin typeface="+mj-lt"/>
              </a:rPr>
              <a:t>Vi anbefaler, at I gemmer folderen, indtil I er blevet permanent genhuset.</a:t>
            </a:r>
          </a:p>
          <a:p>
            <a:pPr marL="342900" indent="-342900">
              <a:lnSpc>
                <a:spcPct val="90000"/>
              </a:lnSpc>
              <a:buFont typeface="Arial" panose="020B0604020202020204" pitchFamily="34" charset="0"/>
              <a:buChar char="•"/>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p:txBody>
      </p:sp>
    </p:spTree>
    <p:extLst>
      <p:ext uri="{BB962C8B-B14F-4D97-AF65-F5344CB8AC3E}">
        <p14:creationId xmlns:p14="http://schemas.microsoft.com/office/powerpoint/2010/main" val="303763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495196" y="1194249"/>
            <a:ext cx="11063774" cy="5997026"/>
          </a:xfrm>
          <a:prstGeom prst="rect">
            <a:avLst/>
          </a:prstGeom>
          <a:noFill/>
          <a:ln>
            <a:solidFill>
              <a:schemeClr val="bg1"/>
            </a:solidFill>
          </a:ln>
        </p:spPr>
        <p:txBody>
          <a:bodyPr wrap="square" lIns="0" tIns="0" rIns="0" bIns="0" rtlCol="0">
            <a:spAutoFit/>
          </a:bodyPr>
          <a:lstStyle/>
          <a:p>
            <a:pPr>
              <a:lnSpc>
                <a:spcPct val="90000"/>
              </a:lnSpc>
            </a:pPr>
            <a:r>
              <a:rPr lang="da-DK" sz="2500" b="1" dirty="0">
                <a:latin typeface="+mj-lt"/>
              </a:rPr>
              <a:t>Spørgeskema - oplys</a:t>
            </a:r>
          </a:p>
          <a:p>
            <a:pPr marL="342900" indent="-342900">
              <a:lnSpc>
                <a:spcPct val="90000"/>
              </a:lnSpc>
              <a:buFont typeface="Arial" panose="020B0604020202020204" pitchFamily="34" charset="0"/>
              <a:buChar char="•"/>
            </a:pPr>
            <a:r>
              <a:rPr lang="da-DK" sz="2400" dirty="0">
                <a:latin typeface="+mj-lt"/>
              </a:rPr>
              <a:t>Kontaktoplysninger</a:t>
            </a:r>
          </a:p>
          <a:p>
            <a:pPr marL="342900" indent="-342900">
              <a:lnSpc>
                <a:spcPct val="90000"/>
              </a:lnSpc>
              <a:buFont typeface="Arial" panose="020B0604020202020204" pitchFamily="34" charset="0"/>
              <a:buChar char="•"/>
            </a:pPr>
            <a:r>
              <a:rPr lang="da-DK" sz="2400" dirty="0">
                <a:latin typeface="+mj-lt"/>
              </a:rPr>
              <a:t>Hvis der er særlige behov, som genhusningsteamet skal være </a:t>
            </a:r>
            <a:br>
              <a:rPr lang="da-DK" sz="2400" dirty="0">
                <a:latin typeface="+mj-lt"/>
              </a:rPr>
            </a:br>
            <a:r>
              <a:rPr lang="da-DK" sz="2400" dirty="0">
                <a:latin typeface="+mj-lt"/>
              </a:rPr>
              <a:t>opmærksomme på</a:t>
            </a:r>
          </a:p>
          <a:p>
            <a:pPr marL="342900" indent="-342900">
              <a:lnSpc>
                <a:spcPct val="90000"/>
              </a:lnSpc>
              <a:buFont typeface="Arial" panose="020B0604020202020204" pitchFamily="34" charset="0"/>
              <a:buChar char="•"/>
            </a:pPr>
            <a:r>
              <a:rPr lang="da-DK" sz="2400" dirty="0">
                <a:latin typeface="+mj-lt"/>
              </a:rPr>
              <a:t>Ønsker til genhusningsafdelinger – gerne i prioriteret rækkefølge</a:t>
            </a:r>
          </a:p>
          <a:p>
            <a:pPr marL="342900" indent="-342900">
              <a:lnSpc>
                <a:spcPct val="90000"/>
              </a:lnSpc>
              <a:buFont typeface="Arial" panose="020B0604020202020204" pitchFamily="34" charset="0"/>
              <a:buChar char="•"/>
            </a:pPr>
            <a:r>
              <a:rPr lang="da-DK" sz="2400" dirty="0">
                <a:latin typeface="+mj-lt"/>
              </a:rPr>
              <a:t>Ønsker til flytning</a:t>
            </a:r>
          </a:p>
          <a:p>
            <a:pPr marL="342900" indent="-342900">
              <a:lnSpc>
                <a:spcPct val="90000"/>
              </a:lnSpc>
              <a:buFont typeface="Arial" panose="020B0604020202020204" pitchFamily="34" charset="0"/>
              <a:buChar char="•"/>
            </a:pPr>
            <a:r>
              <a:rPr lang="da-DK" sz="2400" dirty="0">
                <a:latin typeface="+mj-lt"/>
              </a:rPr>
              <a:t>Ja tak eller nej tak til en genhusningssamtale.</a:t>
            </a:r>
          </a:p>
          <a:p>
            <a:pPr>
              <a:lnSpc>
                <a:spcPct val="90000"/>
              </a:lnSpc>
            </a:pPr>
            <a:endParaRPr lang="da-DK" sz="2400" dirty="0">
              <a:latin typeface="+mj-lt"/>
            </a:endParaRPr>
          </a:p>
          <a:p>
            <a:pPr>
              <a:lnSpc>
                <a:spcPct val="90000"/>
              </a:lnSpc>
            </a:pPr>
            <a:r>
              <a:rPr lang="da-DK" sz="2400" dirty="0">
                <a:latin typeface="+mj-lt"/>
              </a:rPr>
              <a:t>Ved tvivl, så udfyld så meget I kan - og sæt kryds i ”Ja tak” til en genhusningssamtale.</a:t>
            </a:r>
          </a:p>
          <a:p>
            <a:pPr>
              <a:lnSpc>
                <a:spcPct val="90000"/>
              </a:lnSpc>
            </a:pPr>
            <a:r>
              <a:rPr lang="da-DK" sz="2400" b="1" dirty="0">
                <a:latin typeface="+mj-lt"/>
              </a:rPr>
              <a:t>I bedes aflevere spørgeskemaet senest onsdag den 22. februar 2023. </a:t>
            </a:r>
          </a:p>
          <a:p>
            <a:pPr>
              <a:lnSpc>
                <a:spcPct val="90000"/>
              </a:lnSpc>
            </a:pPr>
            <a:endParaRPr lang="da-DK" sz="2400" dirty="0">
              <a:latin typeface="+mj-lt"/>
            </a:endParaRPr>
          </a:p>
          <a:p>
            <a:pPr>
              <a:lnSpc>
                <a:spcPct val="90000"/>
              </a:lnSpc>
            </a:pPr>
            <a:r>
              <a:rPr lang="da-DK" sz="2400" dirty="0">
                <a:latin typeface="+mj-lt"/>
              </a:rPr>
              <a:t>Send spørgeskemaet digitalt, eller tag billeder og mail dem til </a:t>
            </a:r>
            <a:r>
              <a:rPr lang="da-DK" sz="2400" dirty="0">
                <a:latin typeface="+mj-lt"/>
                <a:hlinkClick r:id="rId5"/>
              </a:rPr>
              <a:t>genhusning@kab-bolig.dk</a:t>
            </a:r>
            <a:r>
              <a:rPr lang="da-DK" sz="2400" dirty="0">
                <a:latin typeface="+mj-lt"/>
              </a:rPr>
              <a:t>. </a:t>
            </a:r>
            <a:br>
              <a:rPr lang="da-DK" sz="2400" dirty="0">
                <a:latin typeface="+mj-lt"/>
              </a:rPr>
            </a:br>
            <a:r>
              <a:rPr lang="da-DK" sz="2400" dirty="0">
                <a:latin typeface="+mj-lt"/>
              </a:rPr>
              <a:t>Alternativt kan skemaet afleveres i projektboligen – Ved Bellahøj Syd 23 B 1 tv</a:t>
            </a: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p:txBody>
      </p:sp>
    </p:spTree>
    <p:extLst>
      <p:ext uri="{BB962C8B-B14F-4D97-AF65-F5344CB8AC3E}">
        <p14:creationId xmlns:p14="http://schemas.microsoft.com/office/powerpoint/2010/main" val="45306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495196" y="1194249"/>
            <a:ext cx="11063774" cy="4999830"/>
          </a:xfrm>
          <a:prstGeom prst="rect">
            <a:avLst/>
          </a:prstGeom>
          <a:noFill/>
          <a:ln>
            <a:solidFill>
              <a:schemeClr val="bg1"/>
            </a:solidFill>
          </a:ln>
        </p:spPr>
        <p:txBody>
          <a:bodyPr wrap="square" lIns="0" tIns="0" rIns="0" bIns="0" rtlCol="0">
            <a:spAutoFit/>
          </a:bodyPr>
          <a:lstStyle/>
          <a:p>
            <a:pPr>
              <a:lnSpc>
                <a:spcPct val="90000"/>
              </a:lnSpc>
            </a:pPr>
            <a:r>
              <a:rPr lang="da-DK" sz="2500" b="1" dirty="0">
                <a:latin typeface="+mj-lt"/>
              </a:rPr>
              <a:t>Boligoversigt</a:t>
            </a:r>
          </a:p>
          <a:p>
            <a:pPr>
              <a:lnSpc>
                <a:spcPct val="90000"/>
              </a:lnSpc>
            </a:pPr>
            <a:endParaRPr lang="da-DK" sz="2400" dirty="0">
              <a:latin typeface="+mj-lt"/>
            </a:endParaRPr>
          </a:p>
          <a:p>
            <a:pPr>
              <a:lnSpc>
                <a:spcPct val="90000"/>
              </a:lnSpc>
            </a:pPr>
            <a:r>
              <a:rPr lang="da-DK" sz="2400" dirty="0">
                <a:latin typeface="+mj-lt"/>
              </a:rPr>
              <a:t>I boligoversigten kan I se de afdelinger, hvor I kan ønske genhusning:</a:t>
            </a:r>
          </a:p>
          <a:p>
            <a:pPr>
              <a:lnSpc>
                <a:spcPct val="90000"/>
              </a:lnSpc>
            </a:pPr>
            <a:endParaRPr lang="da-DK" sz="2400" dirty="0">
              <a:latin typeface="+mj-lt"/>
            </a:endParaRPr>
          </a:p>
          <a:p>
            <a:pPr marL="342900" indent="-342900">
              <a:lnSpc>
                <a:spcPct val="90000"/>
              </a:lnSpc>
              <a:buFont typeface="Arial" panose="020B0604020202020204" pitchFamily="34" charset="0"/>
              <a:buChar char="•"/>
            </a:pPr>
            <a:r>
              <a:rPr lang="da-DK" sz="2400" dirty="0">
                <a:latin typeface="+mj-lt"/>
              </a:rPr>
              <a:t>SAB’s afdelinger – vi har aktuelt tilbageholdt 60 boliger</a:t>
            </a:r>
          </a:p>
          <a:p>
            <a:pPr marL="342900" indent="-342900">
              <a:lnSpc>
                <a:spcPct val="90000"/>
              </a:lnSpc>
              <a:buFont typeface="Arial" panose="020B0604020202020204" pitchFamily="34" charset="0"/>
              <a:buChar char="•"/>
            </a:pPr>
            <a:r>
              <a:rPr lang="da-DK" sz="2400" dirty="0">
                <a:latin typeface="+mj-lt"/>
              </a:rPr>
              <a:t>AKB, København (30 boliger)</a:t>
            </a:r>
          </a:p>
          <a:p>
            <a:pPr marL="342900" indent="-342900">
              <a:lnSpc>
                <a:spcPct val="90000"/>
              </a:lnSpc>
              <a:buFont typeface="Arial" panose="020B0604020202020204" pitchFamily="34" charset="0"/>
              <a:buChar char="•"/>
            </a:pPr>
            <a:r>
              <a:rPr lang="da-DK" sz="2400" dirty="0">
                <a:latin typeface="+mj-lt"/>
              </a:rPr>
              <a:t>Boligforeningen 3B (30 boliger)</a:t>
            </a:r>
          </a:p>
          <a:p>
            <a:pPr marL="342900" indent="-342900">
              <a:lnSpc>
                <a:spcPct val="90000"/>
              </a:lnSpc>
              <a:buFont typeface="Arial" panose="020B0604020202020204" pitchFamily="34" charset="0"/>
              <a:buChar char="•"/>
            </a:pPr>
            <a:r>
              <a:rPr lang="da-DK" sz="2400" dirty="0">
                <a:latin typeface="+mj-lt"/>
              </a:rPr>
              <a:t>Frederiksberg Forenede Boligselskaber (15 boliger)</a:t>
            </a:r>
          </a:p>
          <a:p>
            <a:pPr marL="342900" indent="-342900">
              <a:lnSpc>
                <a:spcPct val="90000"/>
              </a:lnSpc>
              <a:buFont typeface="Arial" panose="020B0604020202020204" pitchFamily="34" charset="0"/>
              <a:buChar char="•"/>
            </a:pPr>
            <a:r>
              <a:rPr lang="da-DK" sz="2400" dirty="0">
                <a:latin typeface="+mj-lt"/>
              </a:rPr>
              <a:t>Andre selskaber fra KAB-Fællesskabet – vi har ikke tallet endnu</a:t>
            </a:r>
          </a:p>
          <a:p>
            <a:pPr>
              <a:lnSpc>
                <a:spcPct val="90000"/>
              </a:lnSpc>
            </a:pPr>
            <a:endParaRPr lang="da-DK" sz="2400" dirty="0">
              <a:latin typeface="+mj-lt"/>
            </a:endParaRPr>
          </a:p>
          <a:p>
            <a:pPr>
              <a:lnSpc>
                <a:spcPct val="90000"/>
              </a:lnSpc>
            </a:pPr>
            <a:r>
              <a:rPr lang="da-DK" sz="2400" dirty="0">
                <a:latin typeface="+mj-lt"/>
              </a:rPr>
              <a:t>Hvis I har andre ønsker, så skriv dem på, så vi kan undersøge </a:t>
            </a:r>
            <a:br>
              <a:rPr lang="da-DK" sz="2400" dirty="0">
                <a:latin typeface="+mj-lt"/>
              </a:rPr>
            </a:br>
            <a:r>
              <a:rPr lang="da-DK" sz="2400" dirty="0">
                <a:latin typeface="+mj-lt"/>
              </a:rPr>
              <a:t>muligheden for at imødekomme dem.</a:t>
            </a:r>
          </a:p>
          <a:p>
            <a:pPr>
              <a:lnSpc>
                <a:spcPct val="90000"/>
              </a:lnSpc>
            </a:pPr>
            <a:endParaRPr lang="da-DK" sz="2400" dirty="0">
              <a:latin typeface="+mj-lt"/>
            </a:endParaRPr>
          </a:p>
          <a:p>
            <a:pPr>
              <a:lnSpc>
                <a:spcPct val="90000"/>
              </a:lnSpc>
            </a:pPr>
            <a:r>
              <a:rPr lang="da-DK" sz="2400" dirty="0">
                <a:latin typeface="+mj-lt"/>
              </a:rPr>
              <a:t>Skriv gerne flere genhusningsønsker på spørgeskemaet.</a:t>
            </a:r>
          </a:p>
          <a:p>
            <a:pPr>
              <a:lnSpc>
                <a:spcPct val="90000"/>
              </a:lnSpc>
            </a:pPr>
            <a:endParaRPr lang="da-DK" sz="2400" dirty="0">
              <a:latin typeface="+mj-lt"/>
            </a:endParaRPr>
          </a:p>
        </p:txBody>
      </p:sp>
    </p:spTree>
    <p:extLst>
      <p:ext uri="{BB962C8B-B14F-4D97-AF65-F5344CB8AC3E}">
        <p14:creationId xmlns:p14="http://schemas.microsoft.com/office/powerpoint/2010/main" val="410795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495196" y="1194249"/>
            <a:ext cx="11063774" cy="5073697"/>
          </a:xfrm>
          <a:prstGeom prst="rect">
            <a:avLst/>
          </a:prstGeom>
          <a:noFill/>
          <a:ln>
            <a:solidFill>
              <a:schemeClr val="bg1"/>
            </a:solidFill>
          </a:ln>
        </p:spPr>
        <p:txBody>
          <a:bodyPr wrap="square" lIns="0" tIns="0" rIns="0" bIns="0" rtlCol="0">
            <a:spAutoFit/>
          </a:bodyPr>
          <a:lstStyle/>
          <a:p>
            <a:pPr>
              <a:lnSpc>
                <a:spcPct val="90000"/>
              </a:lnSpc>
            </a:pPr>
            <a:r>
              <a:rPr lang="da-DK" sz="2500" b="1" dirty="0">
                <a:latin typeface="+mj-lt"/>
              </a:rPr>
              <a:t>Genhusningsprocessen – Genhusningssamtalen</a:t>
            </a:r>
          </a:p>
          <a:p>
            <a:pPr>
              <a:lnSpc>
                <a:spcPct val="90000"/>
              </a:lnSpc>
            </a:pPr>
            <a:endParaRPr lang="da-DK" sz="2400" dirty="0">
              <a:latin typeface="+mj-lt"/>
            </a:endParaRPr>
          </a:p>
          <a:p>
            <a:r>
              <a:rPr lang="da-DK" sz="2400" dirty="0"/>
              <a:t>I spørgeskemaet kan I krydse ”Ja tak” til en samtale med en genhusningskonsulent.</a:t>
            </a:r>
          </a:p>
          <a:p>
            <a:endParaRPr lang="da-DK" sz="2400" dirty="0"/>
          </a:p>
          <a:p>
            <a:r>
              <a:rPr lang="da-DK" sz="2400" dirty="0"/>
              <a:t>Samtalen vil foregå telefonisk.</a:t>
            </a:r>
          </a:p>
          <a:p>
            <a:endParaRPr lang="da-DK" sz="2400" dirty="0"/>
          </a:p>
          <a:p>
            <a:r>
              <a:rPr lang="da-DK" sz="2400" dirty="0"/>
              <a:t>Genhusningsteamet sørger for at indkalde dig til samtalen.</a:t>
            </a:r>
          </a:p>
          <a:p>
            <a:pPr>
              <a:buNone/>
            </a:pPr>
            <a:endParaRPr lang="da-DK" sz="2400" dirty="0"/>
          </a:p>
          <a:p>
            <a:r>
              <a:rPr lang="da-DK" sz="2400" dirty="0"/>
              <a:t>Samtalen varer ca. 30 minutter, tager udgangspunkt i dit udfyldte spørgeskema og handler kun om genhusning.</a:t>
            </a:r>
          </a:p>
          <a:p>
            <a:endParaRPr lang="da-DK" sz="2400" dirty="0"/>
          </a:p>
          <a:p>
            <a:r>
              <a:rPr lang="da-DK" sz="2400" b="1" dirty="0"/>
              <a:t>Genhusningssamtalerne holdes i uge 11 og 12 </a:t>
            </a:r>
            <a:r>
              <a:rPr lang="da-DK" sz="2400" dirty="0"/>
              <a:t>(13.-24. marts 2023)</a:t>
            </a:r>
            <a:endParaRPr lang="da-DK" sz="2400" dirty="0">
              <a:latin typeface="+mj-lt"/>
            </a:endParaRPr>
          </a:p>
          <a:p>
            <a:pPr>
              <a:lnSpc>
                <a:spcPct val="90000"/>
              </a:lnSpc>
            </a:pPr>
            <a:endParaRPr lang="da-DK" sz="2400" dirty="0">
              <a:latin typeface="+mj-lt"/>
            </a:endParaRPr>
          </a:p>
        </p:txBody>
      </p:sp>
    </p:spTree>
    <p:extLst>
      <p:ext uri="{BB962C8B-B14F-4D97-AF65-F5344CB8AC3E}">
        <p14:creationId xmlns:p14="http://schemas.microsoft.com/office/powerpoint/2010/main" val="1714005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553919" y="1194249"/>
            <a:ext cx="11063774" cy="3804118"/>
          </a:xfrm>
          <a:prstGeom prst="rect">
            <a:avLst/>
          </a:prstGeom>
          <a:noFill/>
          <a:ln>
            <a:solidFill>
              <a:schemeClr val="bg1"/>
            </a:solidFill>
          </a:ln>
        </p:spPr>
        <p:txBody>
          <a:bodyPr wrap="square" lIns="0" tIns="0" rIns="0" bIns="0" rtlCol="0">
            <a:spAutoFit/>
          </a:bodyPr>
          <a:lstStyle/>
          <a:p>
            <a:pPr>
              <a:lnSpc>
                <a:spcPct val="90000"/>
              </a:lnSpc>
            </a:pPr>
            <a:endParaRPr lang="da-DK" sz="2400" b="1" dirty="0"/>
          </a:p>
          <a:p>
            <a:pPr>
              <a:lnSpc>
                <a:spcPct val="90000"/>
              </a:lnSpc>
            </a:pPr>
            <a:r>
              <a:rPr lang="da-DK" sz="2400" dirty="0"/>
              <a:t>Har I </a:t>
            </a:r>
            <a:r>
              <a:rPr lang="da-DK" sz="2400" b="1" dirty="0"/>
              <a:t>spørgsmål om genhusning</a:t>
            </a:r>
            <a:r>
              <a:rPr lang="da-DK" sz="2400" dirty="0"/>
              <a:t>, som I ikke har fået besvaret, kan I altid kontakte genhusningsteamet på</a:t>
            </a:r>
          </a:p>
          <a:p>
            <a:endParaRPr lang="da-DK" sz="2400" dirty="0"/>
          </a:p>
          <a:p>
            <a:r>
              <a:rPr lang="da-DK" sz="2400" dirty="0"/>
              <a:t>	Tlf. 33 63 13 43 alle hverdage mellem 10.00 – 12.00.</a:t>
            </a:r>
          </a:p>
          <a:p>
            <a:pPr>
              <a:buNone/>
            </a:pPr>
            <a:endParaRPr lang="da-DK" sz="2400" dirty="0"/>
          </a:p>
          <a:p>
            <a:r>
              <a:rPr lang="da-DK" sz="2400" dirty="0"/>
              <a:t>Mail </a:t>
            </a:r>
            <a:r>
              <a:rPr lang="da-DK" sz="2400" dirty="0">
                <a:hlinkClick r:id="rId5"/>
              </a:rPr>
              <a:t>genhusning@kab-bolig.dk</a:t>
            </a:r>
            <a:r>
              <a:rPr lang="da-DK" sz="2400" dirty="0"/>
              <a:t> </a:t>
            </a:r>
            <a:endParaRPr lang="da-DK" sz="2400" dirty="0">
              <a:latin typeface="+mj-lt"/>
            </a:endParaRPr>
          </a:p>
          <a:p>
            <a:pPr>
              <a:lnSpc>
                <a:spcPct val="90000"/>
              </a:lnSpc>
            </a:pPr>
            <a:endParaRPr lang="da-DK" sz="2400" dirty="0">
              <a:latin typeface="+mj-lt"/>
            </a:endParaRPr>
          </a:p>
          <a:p>
            <a:pPr>
              <a:lnSpc>
                <a:spcPct val="90000"/>
              </a:lnSpc>
            </a:pPr>
            <a:r>
              <a:rPr lang="da-DK" sz="2400" dirty="0">
                <a:latin typeface="+mj-lt"/>
              </a:rPr>
              <a:t>Vi får mange opkald, så læg en besked på telefonsvareren, </a:t>
            </a:r>
            <a:br>
              <a:rPr lang="da-DK" sz="2400" dirty="0">
                <a:latin typeface="+mj-lt"/>
              </a:rPr>
            </a:br>
            <a:r>
              <a:rPr lang="da-DK" sz="2400" dirty="0">
                <a:latin typeface="+mj-lt"/>
              </a:rPr>
              <a:t>så ringer vi tilbage hurtigst muligt.</a:t>
            </a:r>
          </a:p>
          <a:p>
            <a:pPr>
              <a:lnSpc>
                <a:spcPct val="90000"/>
              </a:lnSpc>
            </a:pPr>
            <a:endParaRPr lang="da-DK" sz="2400" dirty="0">
              <a:latin typeface="+mj-lt"/>
            </a:endParaRPr>
          </a:p>
        </p:txBody>
      </p:sp>
    </p:spTree>
    <p:extLst>
      <p:ext uri="{BB962C8B-B14F-4D97-AF65-F5344CB8AC3E}">
        <p14:creationId xmlns:p14="http://schemas.microsoft.com/office/powerpoint/2010/main" val="100997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553919" y="1194249"/>
            <a:ext cx="11063774" cy="664797"/>
          </a:xfrm>
          <a:prstGeom prst="rect">
            <a:avLst/>
          </a:prstGeom>
          <a:noFill/>
          <a:ln>
            <a:solidFill>
              <a:schemeClr val="bg1"/>
            </a:solidFill>
          </a:ln>
        </p:spPr>
        <p:txBody>
          <a:bodyPr wrap="square" lIns="0" tIns="0" rIns="0" bIns="0" rtlCol="0">
            <a:spAutoFit/>
          </a:bodyPr>
          <a:lstStyle/>
          <a:p>
            <a:pPr>
              <a:lnSpc>
                <a:spcPct val="90000"/>
              </a:lnSpc>
            </a:pPr>
            <a:r>
              <a:rPr lang="da-DK" sz="2400" b="1" dirty="0">
                <a:latin typeface="+mj-lt"/>
              </a:rPr>
              <a:t>Foreløbig projekteringstidsplan</a:t>
            </a:r>
          </a:p>
          <a:p>
            <a:pPr>
              <a:lnSpc>
                <a:spcPct val="90000"/>
              </a:lnSpc>
            </a:pPr>
            <a:endParaRPr lang="da-DK" sz="2400" b="1" dirty="0"/>
          </a:p>
        </p:txBody>
      </p:sp>
      <p:graphicFrame>
        <p:nvGraphicFramePr>
          <p:cNvPr id="3" name="Tabel 2">
            <a:extLst>
              <a:ext uri="{FF2B5EF4-FFF2-40B4-BE49-F238E27FC236}">
                <a16:creationId xmlns:a16="http://schemas.microsoft.com/office/drawing/2014/main" id="{D5354A1C-8692-4B7B-8BD8-B385B92A0B77}"/>
              </a:ext>
            </a:extLst>
          </p:cNvPr>
          <p:cNvGraphicFramePr>
            <a:graphicFrameLocks noGrp="1"/>
          </p:cNvGraphicFramePr>
          <p:nvPr>
            <p:extLst>
              <p:ext uri="{D42A27DB-BD31-4B8C-83A1-F6EECF244321}">
                <p14:modId xmlns:p14="http://schemas.microsoft.com/office/powerpoint/2010/main" val="1075502770"/>
              </p:ext>
            </p:extLst>
          </p:nvPr>
        </p:nvGraphicFramePr>
        <p:xfrm>
          <a:off x="431800" y="2743751"/>
          <a:ext cx="11218862" cy="2432536"/>
        </p:xfrm>
        <a:graphic>
          <a:graphicData uri="http://schemas.openxmlformats.org/drawingml/2006/table">
            <a:tbl>
              <a:tblPr/>
              <a:tblGrid>
                <a:gridCol w="3580022">
                  <a:extLst>
                    <a:ext uri="{9D8B030D-6E8A-4147-A177-3AD203B41FA5}">
                      <a16:colId xmlns:a16="http://schemas.microsoft.com/office/drawing/2014/main" val="2701190595"/>
                    </a:ext>
                  </a:extLst>
                </a:gridCol>
                <a:gridCol w="212190">
                  <a:extLst>
                    <a:ext uri="{9D8B030D-6E8A-4147-A177-3AD203B41FA5}">
                      <a16:colId xmlns:a16="http://schemas.microsoft.com/office/drawing/2014/main" val="947821435"/>
                    </a:ext>
                  </a:extLst>
                </a:gridCol>
                <a:gridCol w="212190">
                  <a:extLst>
                    <a:ext uri="{9D8B030D-6E8A-4147-A177-3AD203B41FA5}">
                      <a16:colId xmlns:a16="http://schemas.microsoft.com/office/drawing/2014/main" val="62035209"/>
                    </a:ext>
                  </a:extLst>
                </a:gridCol>
                <a:gridCol w="212190">
                  <a:extLst>
                    <a:ext uri="{9D8B030D-6E8A-4147-A177-3AD203B41FA5}">
                      <a16:colId xmlns:a16="http://schemas.microsoft.com/office/drawing/2014/main" val="3689695483"/>
                    </a:ext>
                  </a:extLst>
                </a:gridCol>
                <a:gridCol w="212190">
                  <a:extLst>
                    <a:ext uri="{9D8B030D-6E8A-4147-A177-3AD203B41FA5}">
                      <a16:colId xmlns:a16="http://schemas.microsoft.com/office/drawing/2014/main" val="1611117809"/>
                    </a:ext>
                  </a:extLst>
                </a:gridCol>
                <a:gridCol w="212190">
                  <a:extLst>
                    <a:ext uri="{9D8B030D-6E8A-4147-A177-3AD203B41FA5}">
                      <a16:colId xmlns:a16="http://schemas.microsoft.com/office/drawing/2014/main" val="1787621461"/>
                    </a:ext>
                  </a:extLst>
                </a:gridCol>
                <a:gridCol w="212190">
                  <a:extLst>
                    <a:ext uri="{9D8B030D-6E8A-4147-A177-3AD203B41FA5}">
                      <a16:colId xmlns:a16="http://schemas.microsoft.com/office/drawing/2014/main" val="3896730863"/>
                    </a:ext>
                  </a:extLst>
                </a:gridCol>
                <a:gridCol w="212190">
                  <a:extLst>
                    <a:ext uri="{9D8B030D-6E8A-4147-A177-3AD203B41FA5}">
                      <a16:colId xmlns:a16="http://schemas.microsoft.com/office/drawing/2014/main" val="2836348960"/>
                    </a:ext>
                  </a:extLst>
                </a:gridCol>
                <a:gridCol w="212190">
                  <a:extLst>
                    <a:ext uri="{9D8B030D-6E8A-4147-A177-3AD203B41FA5}">
                      <a16:colId xmlns:a16="http://schemas.microsoft.com/office/drawing/2014/main" val="2517130305"/>
                    </a:ext>
                  </a:extLst>
                </a:gridCol>
                <a:gridCol w="212190">
                  <a:extLst>
                    <a:ext uri="{9D8B030D-6E8A-4147-A177-3AD203B41FA5}">
                      <a16:colId xmlns:a16="http://schemas.microsoft.com/office/drawing/2014/main" val="4209685225"/>
                    </a:ext>
                  </a:extLst>
                </a:gridCol>
                <a:gridCol w="212190">
                  <a:extLst>
                    <a:ext uri="{9D8B030D-6E8A-4147-A177-3AD203B41FA5}">
                      <a16:colId xmlns:a16="http://schemas.microsoft.com/office/drawing/2014/main" val="229825569"/>
                    </a:ext>
                  </a:extLst>
                </a:gridCol>
                <a:gridCol w="212190">
                  <a:extLst>
                    <a:ext uri="{9D8B030D-6E8A-4147-A177-3AD203B41FA5}">
                      <a16:colId xmlns:a16="http://schemas.microsoft.com/office/drawing/2014/main" val="3904984680"/>
                    </a:ext>
                  </a:extLst>
                </a:gridCol>
                <a:gridCol w="212190">
                  <a:extLst>
                    <a:ext uri="{9D8B030D-6E8A-4147-A177-3AD203B41FA5}">
                      <a16:colId xmlns:a16="http://schemas.microsoft.com/office/drawing/2014/main" val="3801490242"/>
                    </a:ext>
                  </a:extLst>
                </a:gridCol>
                <a:gridCol w="212190">
                  <a:extLst>
                    <a:ext uri="{9D8B030D-6E8A-4147-A177-3AD203B41FA5}">
                      <a16:colId xmlns:a16="http://schemas.microsoft.com/office/drawing/2014/main" val="1938522533"/>
                    </a:ext>
                  </a:extLst>
                </a:gridCol>
                <a:gridCol w="212190">
                  <a:extLst>
                    <a:ext uri="{9D8B030D-6E8A-4147-A177-3AD203B41FA5}">
                      <a16:colId xmlns:a16="http://schemas.microsoft.com/office/drawing/2014/main" val="1823434512"/>
                    </a:ext>
                  </a:extLst>
                </a:gridCol>
                <a:gridCol w="212190">
                  <a:extLst>
                    <a:ext uri="{9D8B030D-6E8A-4147-A177-3AD203B41FA5}">
                      <a16:colId xmlns:a16="http://schemas.microsoft.com/office/drawing/2014/main" val="2246272094"/>
                    </a:ext>
                  </a:extLst>
                </a:gridCol>
                <a:gridCol w="212190">
                  <a:extLst>
                    <a:ext uri="{9D8B030D-6E8A-4147-A177-3AD203B41FA5}">
                      <a16:colId xmlns:a16="http://schemas.microsoft.com/office/drawing/2014/main" val="1500277837"/>
                    </a:ext>
                  </a:extLst>
                </a:gridCol>
                <a:gridCol w="212190">
                  <a:extLst>
                    <a:ext uri="{9D8B030D-6E8A-4147-A177-3AD203B41FA5}">
                      <a16:colId xmlns:a16="http://schemas.microsoft.com/office/drawing/2014/main" val="3668672576"/>
                    </a:ext>
                  </a:extLst>
                </a:gridCol>
                <a:gridCol w="212190">
                  <a:extLst>
                    <a:ext uri="{9D8B030D-6E8A-4147-A177-3AD203B41FA5}">
                      <a16:colId xmlns:a16="http://schemas.microsoft.com/office/drawing/2014/main" val="993428240"/>
                    </a:ext>
                  </a:extLst>
                </a:gridCol>
                <a:gridCol w="212190">
                  <a:extLst>
                    <a:ext uri="{9D8B030D-6E8A-4147-A177-3AD203B41FA5}">
                      <a16:colId xmlns:a16="http://schemas.microsoft.com/office/drawing/2014/main" val="2895625744"/>
                    </a:ext>
                  </a:extLst>
                </a:gridCol>
                <a:gridCol w="212190">
                  <a:extLst>
                    <a:ext uri="{9D8B030D-6E8A-4147-A177-3AD203B41FA5}">
                      <a16:colId xmlns:a16="http://schemas.microsoft.com/office/drawing/2014/main" val="2468944438"/>
                    </a:ext>
                  </a:extLst>
                </a:gridCol>
                <a:gridCol w="212190">
                  <a:extLst>
                    <a:ext uri="{9D8B030D-6E8A-4147-A177-3AD203B41FA5}">
                      <a16:colId xmlns:a16="http://schemas.microsoft.com/office/drawing/2014/main" val="116761252"/>
                    </a:ext>
                  </a:extLst>
                </a:gridCol>
                <a:gridCol w="212190">
                  <a:extLst>
                    <a:ext uri="{9D8B030D-6E8A-4147-A177-3AD203B41FA5}">
                      <a16:colId xmlns:a16="http://schemas.microsoft.com/office/drawing/2014/main" val="3768984610"/>
                    </a:ext>
                  </a:extLst>
                </a:gridCol>
                <a:gridCol w="212190">
                  <a:extLst>
                    <a:ext uri="{9D8B030D-6E8A-4147-A177-3AD203B41FA5}">
                      <a16:colId xmlns:a16="http://schemas.microsoft.com/office/drawing/2014/main" val="1326940900"/>
                    </a:ext>
                  </a:extLst>
                </a:gridCol>
                <a:gridCol w="212190">
                  <a:extLst>
                    <a:ext uri="{9D8B030D-6E8A-4147-A177-3AD203B41FA5}">
                      <a16:colId xmlns:a16="http://schemas.microsoft.com/office/drawing/2014/main" val="2198802797"/>
                    </a:ext>
                  </a:extLst>
                </a:gridCol>
                <a:gridCol w="212190">
                  <a:extLst>
                    <a:ext uri="{9D8B030D-6E8A-4147-A177-3AD203B41FA5}">
                      <a16:colId xmlns:a16="http://schemas.microsoft.com/office/drawing/2014/main" val="1063924995"/>
                    </a:ext>
                  </a:extLst>
                </a:gridCol>
                <a:gridCol w="212190">
                  <a:extLst>
                    <a:ext uri="{9D8B030D-6E8A-4147-A177-3AD203B41FA5}">
                      <a16:colId xmlns:a16="http://schemas.microsoft.com/office/drawing/2014/main" val="2352022434"/>
                    </a:ext>
                  </a:extLst>
                </a:gridCol>
                <a:gridCol w="212190">
                  <a:extLst>
                    <a:ext uri="{9D8B030D-6E8A-4147-A177-3AD203B41FA5}">
                      <a16:colId xmlns:a16="http://schemas.microsoft.com/office/drawing/2014/main" val="2694738750"/>
                    </a:ext>
                  </a:extLst>
                </a:gridCol>
                <a:gridCol w="212190">
                  <a:extLst>
                    <a:ext uri="{9D8B030D-6E8A-4147-A177-3AD203B41FA5}">
                      <a16:colId xmlns:a16="http://schemas.microsoft.com/office/drawing/2014/main" val="1174765077"/>
                    </a:ext>
                  </a:extLst>
                </a:gridCol>
                <a:gridCol w="212190">
                  <a:extLst>
                    <a:ext uri="{9D8B030D-6E8A-4147-A177-3AD203B41FA5}">
                      <a16:colId xmlns:a16="http://schemas.microsoft.com/office/drawing/2014/main" val="3889175266"/>
                    </a:ext>
                  </a:extLst>
                </a:gridCol>
                <a:gridCol w="212190">
                  <a:extLst>
                    <a:ext uri="{9D8B030D-6E8A-4147-A177-3AD203B41FA5}">
                      <a16:colId xmlns:a16="http://schemas.microsoft.com/office/drawing/2014/main" val="1256623937"/>
                    </a:ext>
                  </a:extLst>
                </a:gridCol>
                <a:gridCol w="212190">
                  <a:extLst>
                    <a:ext uri="{9D8B030D-6E8A-4147-A177-3AD203B41FA5}">
                      <a16:colId xmlns:a16="http://schemas.microsoft.com/office/drawing/2014/main" val="318377779"/>
                    </a:ext>
                  </a:extLst>
                </a:gridCol>
                <a:gridCol w="212190">
                  <a:extLst>
                    <a:ext uri="{9D8B030D-6E8A-4147-A177-3AD203B41FA5}">
                      <a16:colId xmlns:a16="http://schemas.microsoft.com/office/drawing/2014/main" val="2707915891"/>
                    </a:ext>
                  </a:extLst>
                </a:gridCol>
                <a:gridCol w="212190">
                  <a:extLst>
                    <a:ext uri="{9D8B030D-6E8A-4147-A177-3AD203B41FA5}">
                      <a16:colId xmlns:a16="http://schemas.microsoft.com/office/drawing/2014/main" val="490740919"/>
                    </a:ext>
                  </a:extLst>
                </a:gridCol>
                <a:gridCol w="212190">
                  <a:extLst>
                    <a:ext uri="{9D8B030D-6E8A-4147-A177-3AD203B41FA5}">
                      <a16:colId xmlns:a16="http://schemas.microsoft.com/office/drawing/2014/main" val="778280161"/>
                    </a:ext>
                  </a:extLst>
                </a:gridCol>
                <a:gridCol w="212190">
                  <a:extLst>
                    <a:ext uri="{9D8B030D-6E8A-4147-A177-3AD203B41FA5}">
                      <a16:colId xmlns:a16="http://schemas.microsoft.com/office/drawing/2014/main" val="2147171891"/>
                    </a:ext>
                  </a:extLst>
                </a:gridCol>
                <a:gridCol w="212190">
                  <a:extLst>
                    <a:ext uri="{9D8B030D-6E8A-4147-A177-3AD203B41FA5}">
                      <a16:colId xmlns:a16="http://schemas.microsoft.com/office/drawing/2014/main" val="3634029658"/>
                    </a:ext>
                  </a:extLst>
                </a:gridCol>
              </a:tblGrid>
              <a:tr h="213361">
                <a:tc rowSpan="2">
                  <a:txBody>
                    <a:bodyPr/>
                    <a:lstStyle/>
                    <a:p>
                      <a:pPr algn="l" fontAlgn="t"/>
                      <a:r>
                        <a:rPr lang="da-DK" sz="900" b="1" i="0" u="none" strike="noStrike" dirty="0">
                          <a:solidFill>
                            <a:srgbClr val="FF0000"/>
                          </a:solidFill>
                          <a:effectLst/>
                          <a:latin typeface="Calibri" panose="020F0502020204030204" pitchFamily="34" charset="0"/>
                        </a:rPr>
                        <a:t> </a:t>
                      </a:r>
                    </a:p>
                  </a:txBody>
                  <a:tcPr marL="8021" marR="8021" marT="802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b"/>
                      <a:r>
                        <a:rPr lang="da-DK" sz="1300" b="1" i="0" u="none" strike="noStrike" dirty="0">
                          <a:solidFill>
                            <a:srgbClr val="000000"/>
                          </a:solidFill>
                          <a:effectLst/>
                          <a:latin typeface="Calibri" panose="020F0502020204030204" pitchFamily="34" charset="0"/>
                        </a:rPr>
                        <a:t>2023</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gridSpan="12">
                  <a:txBody>
                    <a:bodyPr/>
                    <a:lstStyle/>
                    <a:p>
                      <a:pPr algn="ctr" fontAlgn="b"/>
                      <a:r>
                        <a:rPr lang="da-DK" sz="1300" b="1" i="0" u="none" strike="noStrike" dirty="0">
                          <a:solidFill>
                            <a:srgbClr val="000000"/>
                          </a:solidFill>
                          <a:effectLst/>
                          <a:latin typeface="Calibri" panose="020F0502020204030204" pitchFamily="34" charset="0"/>
                        </a:rPr>
                        <a:t>2024</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gridSpan="12">
                  <a:txBody>
                    <a:bodyPr/>
                    <a:lstStyle/>
                    <a:p>
                      <a:pPr algn="ctr" fontAlgn="b"/>
                      <a:r>
                        <a:rPr lang="da-DK" sz="1300" b="1" i="0" u="none" strike="noStrike" dirty="0">
                          <a:solidFill>
                            <a:srgbClr val="000000"/>
                          </a:solidFill>
                          <a:effectLst/>
                          <a:latin typeface="Calibri" panose="020F0502020204030204" pitchFamily="34" charset="0"/>
                        </a:rPr>
                        <a:t>2025</a:t>
                      </a:r>
                    </a:p>
                  </a:txBody>
                  <a:tcPr marL="8021" marR="8021" marT="80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561125689"/>
                  </a:ext>
                </a:extLst>
              </a:tr>
              <a:tr h="331004">
                <a:tc vMerge="1">
                  <a:txBody>
                    <a:bodyPr/>
                    <a:lstStyle/>
                    <a:p>
                      <a:endParaRPr lang="da-DK"/>
                    </a:p>
                  </a:txBody>
                  <a:tcPr/>
                </a:tc>
                <a:tc gridSpan="3">
                  <a:txBody>
                    <a:bodyPr/>
                    <a:lstStyle/>
                    <a:p>
                      <a:pPr algn="ctr" fontAlgn="b"/>
                      <a:r>
                        <a:rPr lang="da-DK" sz="900" b="0" i="0" u="none" strike="noStrike" dirty="0">
                          <a:solidFill>
                            <a:srgbClr val="000000"/>
                          </a:solidFill>
                          <a:effectLst/>
                          <a:latin typeface="Calibri" panose="020F0502020204030204" pitchFamily="34" charset="0"/>
                        </a:rPr>
                        <a:t>1 kvt.</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900" b="0" i="0" u="none" strike="noStrike" dirty="0">
                          <a:solidFill>
                            <a:srgbClr val="000000"/>
                          </a:solidFill>
                          <a:effectLst/>
                          <a:latin typeface="Calibri" panose="020F0502020204030204" pitchFamily="34" charset="0"/>
                        </a:rPr>
                        <a:t>2 kvt.</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900" b="0" i="0" u="none" strike="noStrike" dirty="0">
                          <a:solidFill>
                            <a:srgbClr val="000000"/>
                          </a:solidFill>
                          <a:effectLst/>
                          <a:latin typeface="Calibri" panose="020F0502020204030204" pitchFamily="34" charset="0"/>
                        </a:rPr>
                        <a:t>3 kvt.</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900" b="0" i="0" u="none" strike="noStrike" dirty="0">
                          <a:solidFill>
                            <a:srgbClr val="000000"/>
                          </a:solidFill>
                          <a:effectLst/>
                          <a:latin typeface="Calibri" panose="020F0502020204030204" pitchFamily="34" charset="0"/>
                        </a:rPr>
                        <a:t>4 kvt.</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900" b="0" i="0" u="none" strike="noStrike" dirty="0">
                          <a:solidFill>
                            <a:srgbClr val="000000"/>
                          </a:solidFill>
                          <a:effectLst/>
                          <a:latin typeface="Calibri" panose="020F0502020204030204" pitchFamily="34" charset="0"/>
                        </a:rPr>
                        <a:t>1 kvt.</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900" b="0" i="0" u="none" strike="noStrike" dirty="0">
                          <a:solidFill>
                            <a:srgbClr val="000000"/>
                          </a:solidFill>
                          <a:effectLst/>
                          <a:latin typeface="Calibri" panose="020F0502020204030204" pitchFamily="34" charset="0"/>
                        </a:rPr>
                        <a:t>2 kvt.</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900" b="0" i="0" u="none" strike="noStrike" dirty="0">
                          <a:solidFill>
                            <a:srgbClr val="000000"/>
                          </a:solidFill>
                          <a:effectLst/>
                          <a:latin typeface="Calibri" panose="020F0502020204030204" pitchFamily="34" charset="0"/>
                        </a:rPr>
                        <a:t>3 kvt.</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900" b="0" i="0" u="none" strike="noStrike" dirty="0">
                          <a:solidFill>
                            <a:srgbClr val="000000"/>
                          </a:solidFill>
                          <a:effectLst/>
                          <a:latin typeface="Calibri" panose="020F0502020204030204" pitchFamily="34" charset="0"/>
                        </a:rPr>
                        <a:t>4 kvt.</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900" b="0" i="0" u="none" strike="noStrike" dirty="0">
                          <a:solidFill>
                            <a:srgbClr val="000000"/>
                          </a:solidFill>
                          <a:effectLst/>
                          <a:latin typeface="Calibri" panose="020F0502020204030204" pitchFamily="34" charset="0"/>
                        </a:rPr>
                        <a:t>1 kvt.</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900" b="0" i="0" u="none" strike="noStrike" dirty="0">
                          <a:solidFill>
                            <a:srgbClr val="000000"/>
                          </a:solidFill>
                          <a:effectLst/>
                          <a:latin typeface="Calibri" panose="020F0502020204030204" pitchFamily="34" charset="0"/>
                        </a:rPr>
                        <a:t>2 kvt.</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900" b="0" i="0" u="none" strike="noStrike" dirty="0">
                          <a:solidFill>
                            <a:srgbClr val="000000"/>
                          </a:solidFill>
                          <a:effectLst/>
                          <a:latin typeface="Calibri" panose="020F0502020204030204" pitchFamily="34" charset="0"/>
                        </a:rPr>
                        <a:t>3 kvt.</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900" b="0" i="0" u="none" strike="noStrike" dirty="0">
                          <a:solidFill>
                            <a:srgbClr val="000000"/>
                          </a:solidFill>
                          <a:effectLst/>
                          <a:latin typeface="Calibri" panose="020F0502020204030204" pitchFamily="34" charset="0"/>
                        </a:rPr>
                        <a:t>4 kvt.</a:t>
                      </a:r>
                    </a:p>
                  </a:txBody>
                  <a:tcPr marL="8021" marR="8021" marT="80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685703243"/>
                  </a:ext>
                </a:extLst>
              </a:tr>
              <a:tr h="168443">
                <a:tc>
                  <a:txBody>
                    <a:bodyPr/>
                    <a:lstStyle/>
                    <a:p>
                      <a:pPr algn="l" fontAlgn="ctr"/>
                      <a:r>
                        <a:rPr lang="da-DK" sz="800" b="0" i="0" u="none" strike="noStrike" dirty="0">
                          <a:solidFill>
                            <a:srgbClr val="363636"/>
                          </a:solidFill>
                          <a:effectLst/>
                          <a:latin typeface="Calibri" panose="020F0502020204030204" pitchFamily="34" charset="0"/>
                        </a:rPr>
                        <a:t> </a:t>
                      </a:r>
                    </a:p>
                  </a:txBody>
                  <a:tcPr marL="8021" marR="8021" marT="8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1</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2</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3</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4</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5</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6</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7</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8</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9</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10</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11</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12</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1</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2</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a-DK" sz="900" b="0" i="0" u="none" strike="noStrike" dirty="0">
                          <a:solidFill>
                            <a:srgbClr val="000000"/>
                          </a:solidFill>
                          <a:effectLst/>
                          <a:latin typeface="Calibri" panose="020F0502020204030204" pitchFamily="34" charset="0"/>
                        </a:rPr>
                        <a:t>3</a:t>
                      </a:r>
                    </a:p>
                  </a:txBody>
                  <a:tcPr marL="8021" marR="8021" marT="8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4</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5</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6</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7</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8</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9</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10</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11</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12</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1</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2</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3</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4</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5</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6</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7</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8</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9</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10</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11</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900" b="0" i="0" u="none" strike="noStrike" dirty="0">
                          <a:solidFill>
                            <a:srgbClr val="000000"/>
                          </a:solidFill>
                          <a:effectLst/>
                          <a:latin typeface="Calibri" panose="020F0502020204030204" pitchFamily="34" charset="0"/>
                        </a:rPr>
                        <a:t>12</a:t>
                      </a:r>
                    </a:p>
                  </a:txBody>
                  <a:tcPr marL="8021" marR="8021" marT="80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87302351"/>
                  </a:ext>
                </a:extLst>
              </a:tr>
              <a:tr h="214966">
                <a:tc>
                  <a:txBody>
                    <a:bodyPr/>
                    <a:lstStyle/>
                    <a:p>
                      <a:pPr algn="l" fontAlgn="ctr"/>
                      <a:r>
                        <a:rPr lang="da-DK" sz="900" b="0" i="0" u="none" strike="noStrike" dirty="0">
                          <a:solidFill>
                            <a:srgbClr val="000000"/>
                          </a:solidFill>
                          <a:effectLst/>
                          <a:latin typeface="Calibri" panose="020F0502020204030204" pitchFamily="34" charset="0"/>
                        </a:rPr>
                        <a:t>Projektering</a:t>
                      </a:r>
                    </a:p>
                  </a:txBody>
                  <a:tcPr marL="8021" marR="8021" marT="8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299871"/>
                  </a:ext>
                </a:extLst>
              </a:tr>
              <a:tr h="214966">
                <a:tc>
                  <a:txBody>
                    <a:bodyPr/>
                    <a:lstStyle/>
                    <a:p>
                      <a:pPr algn="l" fontAlgn="ctr"/>
                      <a:r>
                        <a:rPr lang="da-DK" sz="900" b="0" i="0" u="none" strike="noStrike" dirty="0">
                          <a:solidFill>
                            <a:srgbClr val="000000"/>
                          </a:solidFill>
                          <a:effectLst/>
                          <a:latin typeface="Calibri" panose="020F0502020204030204" pitchFamily="34" charset="0"/>
                        </a:rPr>
                        <a:t>Udbudsperiode</a:t>
                      </a:r>
                    </a:p>
                  </a:txBody>
                  <a:tcPr marL="8021" marR="8021" marT="8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500089"/>
                  </a:ext>
                </a:extLst>
              </a:tr>
              <a:tr h="214966">
                <a:tc>
                  <a:txBody>
                    <a:bodyPr/>
                    <a:lstStyle/>
                    <a:p>
                      <a:pPr algn="l" fontAlgn="ctr"/>
                      <a:r>
                        <a:rPr lang="da-DK" sz="900" b="0" i="0" u="none" strike="noStrike" dirty="0">
                          <a:solidFill>
                            <a:srgbClr val="000000"/>
                          </a:solidFill>
                          <a:effectLst/>
                          <a:latin typeface="Calibri" panose="020F0502020204030204" pitchFamily="34" charset="0"/>
                        </a:rPr>
                        <a:t>Tilbudsfrist</a:t>
                      </a:r>
                    </a:p>
                  </a:txBody>
                  <a:tcPr marL="8021" marR="8021" marT="8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955055"/>
                  </a:ext>
                </a:extLst>
              </a:tr>
              <a:tr h="214966">
                <a:tc>
                  <a:txBody>
                    <a:bodyPr/>
                    <a:lstStyle/>
                    <a:p>
                      <a:pPr algn="l" fontAlgn="ctr"/>
                      <a:r>
                        <a:rPr lang="da-DK" sz="900" b="0" i="0" u="none" strike="noStrike" dirty="0">
                          <a:solidFill>
                            <a:srgbClr val="000000"/>
                          </a:solidFill>
                          <a:effectLst/>
                          <a:latin typeface="Calibri" panose="020F0502020204030204" pitchFamily="34" charset="0"/>
                        </a:rPr>
                        <a:t>Gennemgang af tilbud </a:t>
                      </a:r>
                    </a:p>
                  </a:txBody>
                  <a:tcPr marL="8021" marR="8021" marT="8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103430"/>
                  </a:ext>
                </a:extLst>
              </a:tr>
              <a:tr h="214966">
                <a:tc>
                  <a:txBody>
                    <a:bodyPr/>
                    <a:lstStyle/>
                    <a:p>
                      <a:pPr algn="l" fontAlgn="ctr"/>
                      <a:r>
                        <a:rPr lang="da-DK" sz="900" b="0" i="0" u="none" strike="noStrike" dirty="0">
                          <a:solidFill>
                            <a:srgbClr val="000000"/>
                          </a:solidFill>
                          <a:effectLst/>
                          <a:latin typeface="Calibri" panose="020F0502020204030204" pitchFamily="34" charset="0"/>
                        </a:rPr>
                        <a:t>Afdelingsmøde skema B</a:t>
                      </a:r>
                    </a:p>
                  </a:txBody>
                  <a:tcPr marL="8021" marR="8021" marT="8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8128870"/>
                  </a:ext>
                </a:extLst>
              </a:tr>
              <a:tr h="214966">
                <a:tc>
                  <a:txBody>
                    <a:bodyPr/>
                    <a:lstStyle/>
                    <a:p>
                      <a:pPr algn="l" fontAlgn="ctr"/>
                      <a:r>
                        <a:rPr lang="da-DK" sz="900" b="0" i="0" u="none" strike="noStrike" dirty="0">
                          <a:solidFill>
                            <a:srgbClr val="000000"/>
                          </a:solidFill>
                          <a:effectLst/>
                          <a:latin typeface="Calibri" panose="020F0502020204030204" pitchFamily="34" charset="0"/>
                        </a:rPr>
                        <a:t>Skema B behandling v/ Københavns Kommune og Landsbyggefonden</a:t>
                      </a:r>
                    </a:p>
                  </a:txBody>
                  <a:tcPr marL="8021" marR="8021" marT="8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323685"/>
                  </a:ext>
                </a:extLst>
              </a:tr>
              <a:tr h="214966">
                <a:tc>
                  <a:txBody>
                    <a:bodyPr/>
                    <a:lstStyle/>
                    <a:p>
                      <a:pPr algn="l" fontAlgn="ctr"/>
                      <a:r>
                        <a:rPr lang="da-DK" sz="900" b="0" i="0" u="none" strike="noStrike" dirty="0">
                          <a:solidFill>
                            <a:srgbClr val="000000"/>
                          </a:solidFill>
                          <a:effectLst/>
                          <a:latin typeface="Calibri" panose="020F0502020204030204" pitchFamily="34" charset="0"/>
                        </a:rPr>
                        <a:t>Mobiliseringsperiode</a:t>
                      </a:r>
                    </a:p>
                  </a:txBody>
                  <a:tcPr marL="8021" marR="8021" marT="8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740531"/>
                  </a:ext>
                </a:extLst>
              </a:tr>
              <a:tr h="214966">
                <a:tc>
                  <a:txBody>
                    <a:bodyPr/>
                    <a:lstStyle/>
                    <a:p>
                      <a:pPr algn="l" fontAlgn="ctr"/>
                      <a:r>
                        <a:rPr lang="da-DK" sz="900" b="0" i="0" u="none" strike="noStrike" dirty="0">
                          <a:solidFill>
                            <a:srgbClr val="000000"/>
                          </a:solidFill>
                          <a:effectLst/>
                          <a:latin typeface="Calibri" panose="020F0502020204030204" pitchFamily="34" charset="0"/>
                        </a:rPr>
                        <a:t>Forventet byggestart</a:t>
                      </a:r>
                    </a:p>
                  </a:txBody>
                  <a:tcPr marL="8021" marR="8021" marT="80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900" b="0" i="0" u="none" strike="noStrike" dirty="0">
                          <a:solidFill>
                            <a:srgbClr val="000000"/>
                          </a:solidFill>
                          <a:effectLst/>
                          <a:latin typeface="Calibri" panose="020F0502020204030204" pitchFamily="34" charset="0"/>
                        </a:rPr>
                        <a:t> </a:t>
                      </a:r>
                    </a:p>
                  </a:txBody>
                  <a:tcPr marL="8021" marR="8021" marT="80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628987"/>
                  </a:ext>
                </a:extLst>
              </a:tr>
            </a:tbl>
          </a:graphicData>
        </a:graphic>
      </p:graphicFrame>
    </p:spTree>
    <p:extLst>
      <p:ext uri="{BB962C8B-B14F-4D97-AF65-F5344CB8AC3E}">
        <p14:creationId xmlns:p14="http://schemas.microsoft.com/office/powerpoint/2010/main" val="63205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5073629-6991-4D63-9A02-E1E4DEDA6334}"/>
              </a:ext>
            </a:extLst>
          </p:cNvPr>
          <p:cNvSpPr>
            <a:spLocks noGrp="1"/>
          </p:cNvSpPr>
          <p:nvPr>
            <p:ph type="title"/>
          </p:nvPr>
        </p:nvSpPr>
        <p:spPr>
          <a:xfrm>
            <a:off x="431999" y="813732"/>
            <a:ext cx="11218663" cy="939566"/>
          </a:xfrm>
        </p:spPr>
        <p:txBody>
          <a:bodyPr/>
          <a:lstStyle/>
          <a:p>
            <a:br>
              <a:rPr lang="da-DK" dirty="0"/>
            </a:br>
            <a:r>
              <a:rPr lang="da-DK" sz="2800" dirty="0"/>
              <a:t>SAB Bellahøj II – Informationsmøde 25. januar 2023</a:t>
            </a:r>
            <a:br>
              <a:rPr lang="da-DK" sz="2800" dirty="0"/>
            </a:br>
            <a:br>
              <a:rPr lang="da-DK" sz="2400" dirty="0">
                <a:solidFill>
                  <a:schemeClr val="bg2">
                    <a:lumMod val="50000"/>
                  </a:schemeClr>
                </a:solidFill>
              </a:rPr>
            </a:br>
            <a:endParaRPr lang="da-DK" sz="2400" dirty="0">
              <a:solidFill>
                <a:schemeClr val="bg2">
                  <a:lumMod val="50000"/>
                </a:schemeClr>
              </a:solidFill>
            </a:endParaRPr>
          </a:p>
        </p:txBody>
      </p:sp>
      <p:sp>
        <p:nvSpPr>
          <p:cNvPr id="6" name="Pladsholder til indhold 5">
            <a:extLst>
              <a:ext uri="{FF2B5EF4-FFF2-40B4-BE49-F238E27FC236}">
                <a16:creationId xmlns:a16="http://schemas.microsoft.com/office/drawing/2014/main" id="{AB47A4AE-888F-4B09-8836-0A92710AAD7B}"/>
              </a:ext>
            </a:extLst>
          </p:cNvPr>
          <p:cNvSpPr>
            <a:spLocks noGrp="1"/>
          </p:cNvSpPr>
          <p:nvPr>
            <p:ph sz="half" idx="1"/>
          </p:nvPr>
        </p:nvSpPr>
        <p:spPr>
          <a:xfrm>
            <a:off x="431999" y="1620000"/>
            <a:ext cx="11328001" cy="4680000"/>
          </a:xfrm>
        </p:spPr>
        <p:txBody>
          <a:bodyPr/>
          <a:lstStyle/>
          <a:p>
            <a:r>
              <a:rPr lang="da-DK" sz="2800" dirty="0">
                <a:solidFill>
                  <a:schemeClr val="bg2">
                    <a:lumMod val="50000"/>
                  </a:schemeClr>
                </a:solidFill>
              </a:rPr>
              <a:t>Foreløbig procesplan </a:t>
            </a:r>
          </a:p>
          <a:p>
            <a:endParaRPr lang="da-DK" sz="2800" dirty="0">
              <a:solidFill>
                <a:schemeClr val="bg2">
                  <a:lumMod val="50000"/>
                </a:schemeClr>
              </a:solidFill>
            </a:endParaRPr>
          </a:p>
          <a:p>
            <a:endParaRPr lang="da-DK" sz="2800" dirty="0">
              <a:solidFill>
                <a:schemeClr val="bg2">
                  <a:lumMod val="50000"/>
                </a:schemeClr>
              </a:solidFill>
            </a:endParaRPr>
          </a:p>
          <a:p>
            <a:endParaRPr lang="da-DK" sz="2800" dirty="0">
              <a:solidFill>
                <a:schemeClr val="bg2">
                  <a:lumMod val="50000"/>
                </a:schemeClr>
              </a:solidFill>
            </a:endParaRPr>
          </a:p>
          <a:p>
            <a:endParaRPr lang="da-DK" sz="2800" dirty="0">
              <a:solidFill>
                <a:schemeClr val="bg2">
                  <a:lumMod val="50000"/>
                </a:schemeClr>
              </a:solidFill>
            </a:endParaRPr>
          </a:p>
          <a:p>
            <a:endParaRPr lang="da-DK" sz="2800" dirty="0">
              <a:solidFill>
                <a:schemeClr val="bg2">
                  <a:lumMod val="50000"/>
                </a:schemeClr>
              </a:solidFill>
            </a:endParaRPr>
          </a:p>
          <a:p>
            <a:endParaRPr lang="da-DK" sz="2800" dirty="0">
              <a:solidFill>
                <a:schemeClr val="bg2">
                  <a:lumMod val="50000"/>
                </a:schemeClr>
              </a:solidFill>
            </a:endParaRPr>
          </a:p>
          <a:p>
            <a:endParaRPr lang="da-DK" sz="2800" dirty="0">
              <a:solidFill>
                <a:schemeClr val="bg2">
                  <a:lumMod val="50000"/>
                </a:schemeClr>
              </a:solidFill>
            </a:endParaRPr>
          </a:p>
          <a:p>
            <a:br>
              <a:rPr lang="da-DK" sz="2800" dirty="0">
                <a:solidFill>
                  <a:schemeClr val="bg2">
                    <a:lumMod val="50000"/>
                  </a:schemeClr>
                </a:solidFill>
              </a:rPr>
            </a:br>
            <a:r>
              <a:rPr lang="da-DK" sz="2800" dirty="0">
                <a:solidFill>
                  <a:schemeClr val="bg2">
                    <a:lumMod val="50000"/>
                  </a:schemeClr>
                </a:solidFill>
              </a:rPr>
              <a:t>Grå felter er arbejde omkring de enkelte huse</a:t>
            </a:r>
            <a:endParaRPr lang="da-DK" dirty="0"/>
          </a:p>
        </p:txBody>
      </p:sp>
      <p:graphicFrame>
        <p:nvGraphicFramePr>
          <p:cNvPr id="8" name="Tabel 7">
            <a:extLst>
              <a:ext uri="{FF2B5EF4-FFF2-40B4-BE49-F238E27FC236}">
                <a16:creationId xmlns:a16="http://schemas.microsoft.com/office/drawing/2014/main" id="{4FC11856-218D-4DF2-84D1-A133674571FB}"/>
              </a:ext>
            </a:extLst>
          </p:cNvPr>
          <p:cNvGraphicFramePr>
            <a:graphicFrameLocks noGrp="1"/>
          </p:cNvGraphicFramePr>
          <p:nvPr/>
        </p:nvGraphicFramePr>
        <p:xfrm>
          <a:off x="431810" y="2339447"/>
          <a:ext cx="11218843" cy="3241144"/>
        </p:xfrm>
        <a:graphic>
          <a:graphicData uri="http://schemas.openxmlformats.org/drawingml/2006/table">
            <a:tbl>
              <a:tblPr/>
              <a:tblGrid>
                <a:gridCol w="1999100">
                  <a:extLst>
                    <a:ext uri="{9D8B030D-6E8A-4147-A177-3AD203B41FA5}">
                      <a16:colId xmlns:a16="http://schemas.microsoft.com/office/drawing/2014/main" val="3382654979"/>
                    </a:ext>
                  </a:extLst>
                </a:gridCol>
                <a:gridCol w="137974">
                  <a:extLst>
                    <a:ext uri="{9D8B030D-6E8A-4147-A177-3AD203B41FA5}">
                      <a16:colId xmlns:a16="http://schemas.microsoft.com/office/drawing/2014/main" val="998181722"/>
                    </a:ext>
                  </a:extLst>
                </a:gridCol>
                <a:gridCol w="137974">
                  <a:extLst>
                    <a:ext uri="{9D8B030D-6E8A-4147-A177-3AD203B41FA5}">
                      <a16:colId xmlns:a16="http://schemas.microsoft.com/office/drawing/2014/main" val="4130917075"/>
                    </a:ext>
                  </a:extLst>
                </a:gridCol>
                <a:gridCol w="137974">
                  <a:extLst>
                    <a:ext uri="{9D8B030D-6E8A-4147-A177-3AD203B41FA5}">
                      <a16:colId xmlns:a16="http://schemas.microsoft.com/office/drawing/2014/main" val="2802266356"/>
                    </a:ext>
                  </a:extLst>
                </a:gridCol>
                <a:gridCol w="211561">
                  <a:extLst>
                    <a:ext uri="{9D8B030D-6E8A-4147-A177-3AD203B41FA5}">
                      <a16:colId xmlns:a16="http://schemas.microsoft.com/office/drawing/2014/main" val="884733070"/>
                    </a:ext>
                  </a:extLst>
                </a:gridCol>
                <a:gridCol w="211561">
                  <a:extLst>
                    <a:ext uri="{9D8B030D-6E8A-4147-A177-3AD203B41FA5}">
                      <a16:colId xmlns:a16="http://schemas.microsoft.com/office/drawing/2014/main" val="552143606"/>
                    </a:ext>
                  </a:extLst>
                </a:gridCol>
                <a:gridCol w="211561">
                  <a:extLst>
                    <a:ext uri="{9D8B030D-6E8A-4147-A177-3AD203B41FA5}">
                      <a16:colId xmlns:a16="http://schemas.microsoft.com/office/drawing/2014/main" val="3590756976"/>
                    </a:ext>
                  </a:extLst>
                </a:gridCol>
                <a:gridCol w="49057">
                  <a:extLst>
                    <a:ext uri="{9D8B030D-6E8A-4147-A177-3AD203B41FA5}">
                      <a16:colId xmlns:a16="http://schemas.microsoft.com/office/drawing/2014/main" val="3420015373"/>
                    </a:ext>
                  </a:extLst>
                </a:gridCol>
                <a:gridCol w="137974">
                  <a:extLst>
                    <a:ext uri="{9D8B030D-6E8A-4147-A177-3AD203B41FA5}">
                      <a16:colId xmlns:a16="http://schemas.microsoft.com/office/drawing/2014/main" val="4179967435"/>
                    </a:ext>
                  </a:extLst>
                </a:gridCol>
                <a:gridCol w="137974">
                  <a:extLst>
                    <a:ext uri="{9D8B030D-6E8A-4147-A177-3AD203B41FA5}">
                      <a16:colId xmlns:a16="http://schemas.microsoft.com/office/drawing/2014/main" val="2590355395"/>
                    </a:ext>
                  </a:extLst>
                </a:gridCol>
                <a:gridCol w="137974">
                  <a:extLst>
                    <a:ext uri="{9D8B030D-6E8A-4147-A177-3AD203B41FA5}">
                      <a16:colId xmlns:a16="http://schemas.microsoft.com/office/drawing/2014/main" val="655929760"/>
                    </a:ext>
                  </a:extLst>
                </a:gridCol>
                <a:gridCol w="137974">
                  <a:extLst>
                    <a:ext uri="{9D8B030D-6E8A-4147-A177-3AD203B41FA5}">
                      <a16:colId xmlns:a16="http://schemas.microsoft.com/office/drawing/2014/main" val="1937174226"/>
                    </a:ext>
                  </a:extLst>
                </a:gridCol>
                <a:gridCol w="137974">
                  <a:extLst>
                    <a:ext uri="{9D8B030D-6E8A-4147-A177-3AD203B41FA5}">
                      <a16:colId xmlns:a16="http://schemas.microsoft.com/office/drawing/2014/main" val="3491457207"/>
                    </a:ext>
                  </a:extLst>
                </a:gridCol>
                <a:gridCol w="137974">
                  <a:extLst>
                    <a:ext uri="{9D8B030D-6E8A-4147-A177-3AD203B41FA5}">
                      <a16:colId xmlns:a16="http://schemas.microsoft.com/office/drawing/2014/main" val="3059680948"/>
                    </a:ext>
                  </a:extLst>
                </a:gridCol>
                <a:gridCol w="137974">
                  <a:extLst>
                    <a:ext uri="{9D8B030D-6E8A-4147-A177-3AD203B41FA5}">
                      <a16:colId xmlns:a16="http://schemas.microsoft.com/office/drawing/2014/main" val="1460308287"/>
                    </a:ext>
                  </a:extLst>
                </a:gridCol>
                <a:gridCol w="137974">
                  <a:extLst>
                    <a:ext uri="{9D8B030D-6E8A-4147-A177-3AD203B41FA5}">
                      <a16:colId xmlns:a16="http://schemas.microsoft.com/office/drawing/2014/main" val="1800786624"/>
                    </a:ext>
                  </a:extLst>
                </a:gridCol>
                <a:gridCol w="137974">
                  <a:extLst>
                    <a:ext uri="{9D8B030D-6E8A-4147-A177-3AD203B41FA5}">
                      <a16:colId xmlns:a16="http://schemas.microsoft.com/office/drawing/2014/main" val="419012717"/>
                    </a:ext>
                  </a:extLst>
                </a:gridCol>
                <a:gridCol w="211561">
                  <a:extLst>
                    <a:ext uri="{9D8B030D-6E8A-4147-A177-3AD203B41FA5}">
                      <a16:colId xmlns:a16="http://schemas.microsoft.com/office/drawing/2014/main" val="360486555"/>
                    </a:ext>
                  </a:extLst>
                </a:gridCol>
                <a:gridCol w="211561">
                  <a:extLst>
                    <a:ext uri="{9D8B030D-6E8A-4147-A177-3AD203B41FA5}">
                      <a16:colId xmlns:a16="http://schemas.microsoft.com/office/drawing/2014/main" val="2976892434"/>
                    </a:ext>
                  </a:extLst>
                </a:gridCol>
                <a:gridCol w="211561">
                  <a:extLst>
                    <a:ext uri="{9D8B030D-6E8A-4147-A177-3AD203B41FA5}">
                      <a16:colId xmlns:a16="http://schemas.microsoft.com/office/drawing/2014/main" val="1800197970"/>
                    </a:ext>
                  </a:extLst>
                </a:gridCol>
                <a:gridCol w="61323">
                  <a:extLst>
                    <a:ext uri="{9D8B030D-6E8A-4147-A177-3AD203B41FA5}">
                      <a16:colId xmlns:a16="http://schemas.microsoft.com/office/drawing/2014/main" val="1304201041"/>
                    </a:ext>
                  </a:extLst>
                </a:gridCol>
                <a:gridCol w="137974">
                  <a:extLst>
                    <a:ext uri="{9D8B030D-6E8A-4147-A177-3AD203B41FA5}">
                      <a16:colId xmlns:a16="http://schemas.microsoft.com/office/drawing/2014/main" val="1771164362"/>
                    </a:ext>
                  </a:extLst>
                </a:gridCol>
                <a:gridCol w="137974">
                  <a:extLst>
                    <a:ext uri="{9D8B030D-6E8A-4147-A177-3AD203B41FA5}">
                      <a16:colId xmlns:a16="http://schemas.microsoft.com/office/drawing/2014/main" val="2364352785"/>
                    </a:ext>
                  </a:extLst>
                </a:gridCol>
                <a:gridCol w="137974">
                  <a:extLst>
                    <a:ext uri="{9D8B030D-6E8A-4147-A177-3AD203B41FA5}">
                      <a16:colId xmlns:a16="http://schemas.microsoft.com/office/drawing/2014/main" val="2306472487"/>
                    </a:ext>
                  </a:extLst>
                </a:gridCol>
                <a:gridCol w="137974">
                  <a:extLst>
                    <a:ext uri="{9D8B030D-6E8A-4147-A177-3AD203B41FA5}">
                      <a16:colId xmlns:a16="http://schemas.microsoft.com/office/drawing/2014/main" val="2552735054"/>
                    </a:ext>
                  </a:extLst>
                </a:gridCol>
                <a:gridCol w="137974">
                  <a:extLst>
                    <a:ext uri="{9D8B030D-6E8A-4147-A177-3AD203B41FA5}">
                      <a16:colId xmlns:a16="http://schemas.microsoft.com/office/drawing/2014/main" val="2251443331"/>
                    </a:ext>
                  </a:extLst>
                </a:gridCol>
                <a:gridCol w="137974">
                  <a:extLst>
                    <a:ext uri="{9D8B030D-6E8A-4147-A177-3AD203B41FA5}">
                      <a16:colId xmlns:a16="http://schemas.microsoft.com/office/drawing/2014/main" val="1283477296"/>
                    </a:ext>
                  </a:extLst>
                </a:gridCol>
                <a:gridCol w="137974">
                  <a:extLst>
                    <a:ext uri="{9D8B030D-6E8A-4147-A177-3AD203B41FA5}">
                      <a16:colId xmlns:a16="http://schemas.microsoft.com/office/drawing/2014/main" val="3019455947"/>
                    </a:ext>
                  </a:extLst>
                </a:gridCol>
                <a:gridCol w="137974">
                  <a:extLst>
                    <a:ext uri="{9D8B030D-6E8A-4147-A177-3AD203B41FA5}">
                      <a16:colId xmlns:a16="http://schemas.microsoft.com/office/drawing/2014/main" val="1701933732"/>
                    </a:ext>
                  </a:extLst>
                </a:gridCol>
                <a:gridCol w="137974">
                  <a:extLst>
                    <a:ext uri="{9D8B030D-6E8A-4147-A177-3AD203B41FA5}">
                      <a16:colId xmlns:a16="http://schemas.microsoft.com/office/drawing/2014/main" val="915066046"/>
                    </a:ext>
                  </a:extLst>
                </a:gridCol>
                <a:gridCol w="211561">
                  <a:extLst>
                    <a:ext uri="{9D8B030D-6E8A-4147-A177-3AD203B41FA5}">
                      <a16:colId xmlns:a16="http://schemas.microsoft.com/office/drawing/2014/main" val="1536361936"/>
                    </a:ext>
                  </a:extLst>
                </a:gridCol>
                <a:gridCol w="211561">
                  <a:extLst>
                    <a:ext uri="{9D8B030D-6E8A-4147-A177-3AD203B41FA5}">
                      <a16:colId xmlns:a16="http://schemas.microsoft.com/office/drawing/2014/main" val="3953936678"/>
                    </a:ext>
                  </a:extLst>
                </a:gridCol>
                <a:gridCol w="211561">
                  <a:extLst>
                    <a:ext uri="{9D8B030D-6E8A-4147-A177-3AD203B41FA5}">
                      <a16:colId xmlns:a16="http://schemas.microsoft.com/office/drawing/2014/main" val="35391765"/>
                    </a:ext>
                  </a:extLst>
                </a:gridCol>
                <a:gridCol w="49057">
                  <a:extLst>
                    <a:ext uri="{9D8B030D-6E8A-4147-A177-3AD203B41FA5}">
                      <a16:colId xmlns:a16="http://schemas.microsoft.com/office/drawing/2014/main" val="2375669707"/>
                    </a:ext>
                  </a:extLst>
                </a:gridCol>
                <a:gridCol w="137974">
                  <a:extLst>
                    <a:ext uri="{9D8B030D-6E8A-4147-A177-3AD203B41FA5}">
                      <a16:colId xmlns:a16="http://schemas.microsoft.com/office/drawing/2014/main" val="3204199833"/>
                    </a:ext>
                  </a:extLst>
                </a:gridCol>
                <a:gridCol w="137974">
                  <a:extLst>
                    <a:ext uri="{9D8B030D-6E8A-4147-A177-3AD203B41FA5}">
                      <a16:colId xmlns:a16="http://schemas.microsoft.com/office/drawing/2014/main" val="17188290"/>
                    </a:ext>
                  </a:extLst>
                </a:gridCol>
                <a:gridCol w="137974">
                  <a:extLst>
                    <a:ext uri="{9D8B030D-6E8A-4147-A177-3AD203B41FA5}">
                      <a16:colId xmlns:a16="http://schemas.microsoft.com/office/drawing/2014/main" val="2221848484"/>
                    </a:ext>
                  </a:extLst>
                </a:gridCol>
                <a:gridCol w="137974">
                  <a:extLst>
                    <a:ext uri="{9D8B030D-6E8A-4147-A177-3AD203B41FA5}">
                      <a16:colId xmlns:a16="http://schemas.microsoft.com/office/drawing/2014/main" val="2417813928"/>
                    </a:ext>
                  </a:extLst>
                </a:gridCol>
                <a:gridCol w="137974">
                  <a:extLst>
                    <a:ext uri="{9D8B030D-6E8A-4147-A177-3AD203B41FA5}">
                      <a16:colId xmlns:a16="http://schemas.microsoft.com/office/drawing/2014/main" val="1398038791"/>
                    </a:ext>
                  </a:extLst>
                </a:gridCol>
                <a:gridCol w="137974">
                  <a:extLst>
                    <a:ext uri="{9D8B030D-6E8A-4147-A177-3AD203B41FA5}">
                      <a16:colId xmlns:a16="http://schemas.microsoft.com/office/drawing/2014/main" val="3371378014"/>
                    </a:ext>
                  </a:extLst>
                </a:gridCol>
                <a:gridCol w="137974">
                  <a:extLst>
                    <a:ext uri="{9D8B030D-6E8A-4147-A177-3AD203B41FA5}">
                      <a16:colId xmlns:a16="http://schemas.microsoft.com/office/drawing/2014/main" val="3584995945"/>
                    </a:ext>
                  </a:extLst>
                </a:gridCol>
                <a:gridCol w="137974">
                  <a:extLst>
                    <a:ext uri="{9D8B030D-6E8A-4147-A177-3AD203B41FA5}">
                      <a16:colId xmlns:a16="http://schemas.microsoft.com/office/drawing/2014/main" val="3398617252"/>
                    </a:ext>
                  </a:extLst>
                </a:gridCol>
                <a:gridCol w="137974">
                  <a:extLst>
                    <a:ext uri="{9D8B030D-6E8A-4147-A177-3AD203B41FA5}">
                      <a16:colId xmlns:a16="http://schemas.microsoft.com/office/drawing/2014/main" val="4204005828"/>
                    </a:ext>
                  </a:extLst>
                </a:gridCol>
                <a:gridCol w="211561">
                  <a:extLst>
                    <a:ext uri="{9D8B030D-6E8A-4147-A177-3AD203B41FA5}">
                      <a16:colId xmlns:a16="http://schemas.microsoft.com/office/drawing/2014/main" val="731877131"/>
                    </a:ext>
                  </a:extLst>
                </a:gridCol>
                <a:gridCol w="211561">
                  <a:extLst>
                    <a:ext uri="{9D8B030D-6E8A-4147-A177-3AD203B41FA5}">
                      <a16:colId xmlns:a16="http://schemas.microsoft.com/office/drawing/2014/main" val="3552285891"/>
                    </a:ext>
                  </a:extLst>
                </a:gridCol>
                <a:gridCol w="211561">
                  <a:extLst>
                    <a:ext uri="{9D8B030D-6E8A-4147-A177-3AD203B41FA5}">
                      <a16:colId xmlns:a16="http://schemas.microsoft.com/office/drawing/2014/main" val="2511782593"/>
                    </a:ext>
                  </a:extLst>
                </a:gridCol>
                <a:gridCol w="61323">
                  <a:extLst>
                    <a:ext uri="{9D8B030D-6E8A-4147-A177-3AD203B41FA5}">
                      <a16:colId xmlns:a16="http://schemas.microsoft.com/office/drawing/2014/main" val="2398517501"/>
                    </a:ext>
                  </a:extLst>
                </a:gridCol>
                <a:gridCol w="137974">
                  <a:extLst>
                    <a:ext uri="{9D8B030D-6E8A-4147-A177-3AD203B41FA5}">
                      <a16:colId xmlns:a16="http://schemas.microsoft.com/office/drawing/2014/main" val="1132353616"/>
                    </a:ext>
                  </a:extLst>
                </a:gridCol>
                <a:gridCol w="137974">
                  <a:extLst>
                    <a:ext uri="{9D8B030D-6E8A-4147-A177-3AD203B41FA5}">
                      <a16:colId xmlns:a16="http://schemas.microsoft.com/office/drawing/2014/main" val="2041776197"/>
                    </a:ext>
                  </a:extLst>
                </a:gridCol>
                <a:gridCol w="137974">
                  <a:extLst>
                    <a:ext uri="{9D8B030D-6E8A-4147-A177-3AD203B41FA5}">
                      <a16:colId xmlns:a16="http://schemas.microsoft.com/office/drawing/2014/main" val="3332414055"/>
                    </a:ext>
                  </a:extLst>
                </a:gridCol>
                <a:gridCol w="137974">
                  <a:extLst>
                    <a:ext uri="{9D8B030D-6E8A-4147-A177-3AD203B41FA5}">
                      <a16:colId xmlns:a16="http://schemas.microsoft.com/office/drawing/2014/main" val="3152029421"/>
                    </a:ext>
                  </a:extLst>
                </a:gridCol>
                <a:gridCol w="137974">
                  <a:extLst>
                    <a:ext uri="{9D8B030D-6E8A-4147-A177-3AD203B41FA5}">
                      <a16:colId xmlns:a16="http://schemas.microsoft.com/office/drawing/2014/main" val="951260637"/>
                    </a:ext>
                  </a:extLst>
                </a:gridCol>
                <a:gridCol w="137974">
                  <a:extLst>
                    <a:ext uri="{9D8B030D-6E8A-4147-A177-3AD203B41FA5}">
                      <a16:colId xmlns:a16="http://schemas.microsoft.com/office/drawing/2014/main" val="2279532580"/>
                    </a:ext>
                  </a:extLst>
                </a:gridCol>
                <a:gridCol w="137974">
                  <a:extLst>
                    <a:ext uri="{9D8B030D-6E8A-4147-A177-3AD203B41FA5}">
                      <a16:colId xmlns:a16="http://schemas.microsoft.com/office/drawing/2014/main" val="2693421291"/>
                    </a:ext>
                  </a:extLst>
                </a:gridCol>
                <a:gridCol w="137974">
                  <a:extLst>
                    <a:ext uri="{9D8B030D-6E8A-4147-A177-3AD203B41FA5}">
                      <a16:colId xmlns:a16="http://schemas.microsoft.com/office/drawing/2014/main" val="4274967509"/>
                    </a:ext>
                  </a:extLst>
                </a:gridCol>
                <a:gridCol w="137974">
                  <a:extLst>
                    <a:ext uri="{9D8B030D-6E8A-4147-A177-3AD203B41FA5}">
                      <a16:colId xmlns:a16="http://schemas.microsoft.com/office/drawing/2014/main" val="410364162"/>
                    </a:ext>
                  </a:extLst>
                </a:gridCol>
                <a:gridCol w="193164">
                  <a:extLst>
                    <a:ext uri="{9D8B030D-6E8A-4147-A177-3AD203B41FA5}">
                      <a16:colId xmlns:a16="http://schemas.microsoft.com/office/drawing/2014/main" val="2076028489"/>
                    </a:ext>
                  </a:extLst>
                </a:gridCol>
                <a:gridCol w="211561">
                  <a:extLst>
                    <a:ext uri="{9D8B030D-6E8A-4147-A177-3AD203B41FA5}">
                      <a16:colId xmlns:a16="http://schemas.microsoft.com/office/drawing/2014/main" val="3459283747"/>
                    </a:ext>
                  </a:extLst>
                </a:gridCol>
                <a:gridCol w="211561">
                  <a:extLst>
                    <a:ext uri="{9D8B030D-6E8A-4147-A177-3AD203B41FA5}">
                      <a16:colId xmlns:a16="http://schemas.microsoft.com/office/drawing/2014/main" val="3104811467"/>
                    </a:ext>
                  </a:extLst>
                </a:gridCol>
                <a:gridCol w="49057">
                  <a:extLst>
                    <a:ext uri="{9D8B030D-6E8A-4147-A177-3AD203B41FA5}">
                      <a16:colId xmlns:a16="http://schemas.microsoft.com/office/drawing/2014/main" val="739858564"/>
                    </a:ext>
                  </a:extLst>
                </a:gridCol>
                <a:gridCol w="137974">
                  <a:extLst>
                    <a:ext uri="{9D8B030D-6E8A-4147-A177-3AD203B41FA5}">
                      <a16:colId xmlns:a16="http://schemas.microsoft.com/office/drawing/2014/main" val="3887875409"/>
                    </a:ext>
                  </a:extLst>
                </a:gridCol>
                <a:gridCol w="137974">
                  <a:extLst>
                    <a:ext uri="{9D8B030D-6E8A-4147-A177-3AD203B41FA5}">
                      <a16:colId xmlns:a16="http://schemas.microsoft.com/office/drawing/2014/main" val="2885823966"/>
                    </a:ext>
                  </a:extLst>
                </a:gridCol>
                <a:gridCol w="137974">
                  <a:extLst>
                    <a:ext uri="{9D8B030D-6E8A-4147-A177-3AD203B41FA5}">
                      <a16:colId xmlns:a16="http://schemas.microsoft.com/office/drawing/2014/main" val="785693706"/>
                    </a:ext>
                  </a:extLst>
                </a:gridCol>
              </a:tblGrid>
              <a:tr h="231600">
                <a:tc rowSpan="2">
                  <a:txBody>
                    <a:bodyPr/>
                    <a:lstStyle/>
                    <a:p>
                      <a:pPr algn="l" fontAlgn="t"/>
                      <a:r>
                        <a:rPr lang="da-DK" sz="1100" b="1" i="0" u="none" strike="noStrike">
                          <a:solidFill>
                            <a:srgbClr val="FF0000"/>
                          </a:solidFill>
                          <a:effectLst/>
                          <a:latin typeface="Calibri" panose="020F0502020204030204" pitchFamily="34" charset="0"/>
                        </a:rPr>
                        <a:t> </a:t>
                      </a:r>
                    </a:p>
                  </a:txBody>
                  <a:tcPr marL="9339" marR="9339" marT="93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da-DK" sz="1200" b="1" i="0" u="none" strike="noStrike">
                          <a:solidFill>
                            <a:srgbClr val="000000"/>
                          </a:solidFill>
                          <a:effectLst/>
                          <a:latin typeface="Calibri" panose="020F0502020204030204" pitchFamily="34" charset="0"/>
                        </a:rPr>
                        <a:t>2025</a:t>
                      </a:r>
                    </a:p>
                  </a:txBody>
                  <a:tcPr marL="9339" marR="9339" marT="93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lgn="ctr" fontAlgn="b"/>
                      <a:r>
                        <a:rPr lang="da-DK" sz="1200" b="1"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12">
                  <a:txBody>
                    <a:bodyPr/>
                    <a:lstStyle/>
                    <a:p>
                      <a:pPr algn="ctr" fontAlgn="b"/>
                      <a:r>
                        <a:rPr lang="da-DK" sz="1200" b="1" i="0" u="none" strike="noStrike">
                          <a:solidFill>
                            <a:srgbClr val="000000"/>
                          </a:solidFill>
                          <a:effectLst/>
                          <a:latin typeface="Calibri" panose="020F0502020204030204" pitchFamily="34" charset="0"/>
                        </a:rPr>
                        <a:t>2026</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lgn="ctr" fontAlgn="b"/>
                      <a:r>
                        <a:rPr lang="da-DK" sz="1200" b="1"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12">
                  <a:txBody>
                    <a:bodyPr/>
                    <a:lstStyle/>
                    <a:p>
                      <a:pPr algn="ctr" fontAlgn="b"/>
                      <a:r>
                        <a:rPr lang="da-DK" sz="1200" b="1" i="0" u="none" strike="noStrike">
                          <a:solidFill>
                            <a:srgbClr val="000000"/>
                          </a:solidFill>
                          <a:effectLst/>
                          <a:latin typeface="Calibri" panose="020F0502020204030204" pitchFamily="34" charset="0"/>
                        </a:rPr>
                        <a:t>2027</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lgn="ctr" fontAlgn="b"/>
                      <a:r>
                        <a:rPr lang="da-DK" sz="1200" b="1"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12">
                  <a:txBody>
                    <a:bodyPr/>
                    <a:lstStyle/>
                    <a:p>
                      <a:pPr algn="ctr" fontAlgn="b"/>
                      <a:r>
                        <a:rPr lang="da-DK" sz="1200" b="1" i="0" u="none" strike="noStrike">
                          <a:solidFill>
                            <a:srgbClr val="000000"/>
                          </a:solidFill>
                          <a:effectLst/>
                          <a:latin typeface="Calibri" panose="020F0502020204030204" pitchFamily="34" charset="0"/>
                        </a:rPr>
                        <a:t>2028</a:t>
                      </a:r>
                    </a:p>
                  </a:txBody>
                  <a:tcPr marL="9339" marR="9339" marT="933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lgn="ctr" fontAlgn="b"/>
                      <a:r>
                        <a:rPr lang="da-DK" sz="1200" b="1" i="0" u="none" strike="noStrike">
                          <a:solidFill>
                            <a:srgbClr val="000000"/>
                          </a:solidFill>
                          <a:effectLst/>
                          <a:latin typeface="Calibri" panose="020F0502020204030204" pitchFamily="34" charset="0"/>
                        </a:rPr>
                        <a:t> </a:t>
                      </a:r>
                    </a:p>
                  </a:txBody>
                  <a:tcPr marL="9339" marR="9339" marT="933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12">
                  <a:txBody>
                    <a:bodyPr/>
                    <a:lstStyle/>
                    <a:p>
                      <a:pPr algn="ctr" fontAlgn="b"/>
                      <a:r>
                        <a:rPr lang="da-DK" sz="1200" b="1" i="0" u="none" strike="noStrike">
                          <a:solidFill>
                            <a:srgbClr val="000000"/>
                          </a:solidFill>
                          <a:effectLst/>
                          <a:latin typeface="Calibri" panose="020F0502020204030204" pitchFamily="34" charset="0"/>
                        </a:rPr>
                        <a:t>2029</a:t>
                      </a:r>
                    </a:p>
                  </a:txBody>
                  <a:tcPr marL="9339" marR="9339" marT="933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lgn="ctr" fontAlgn="b"/>
                      <a:r>
                        <a:rPr lang="da-DK" sz="1200" b="1" i="0" u="none" strike="noStrike">
                          <a:solidFill>
                            <a:srgbClr val="000000"/>
                          </a:solidFill>
                          <a:effectLst/>
                          <a:latin typeface="Calibri" panose="020F0502020204030204" pitchFamily="34" charset="0"/>
                        </a:rPr>
                        <a:t> </a:t>
                      </a:r>
                    </a:p>
                  </a:txBody>
                  <a:tcPr marL="9339" marR="9339" marT="933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3">
                  <a:txBody>
                    <a:bodyPr/>
                    <a:lstStyle/>
                    <a:p>
                      <a:pPr algn="ctr" fontAlgn="b"/>
                      <a:r>
                        <a:rPr lang="da-DK" sz="1200" b="1" i="0" u="none" strike="noStrike">
                          <a:solidFill>
                            <a:srgbClr val="000000"/>
                          </a:solidFill>
                          <a:effectLst/>
                          <a:latin typeface="Calibri" panose="020F0502020204030204" pitchFamily="34" charset="0"/>
                        </a:rPr>
                        <a:t>2030</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835199492"/>
                  </a:ext>
                </a:extLst>
              </a:tr>
              <a:tr h="385377">
                <a:tc v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3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4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3">
                  <a:txBody>
                    <a:bodyPr/>
                    <a:lstStyle/>
                    <a:p>
                      <a:pPr algn="ctr" fontAlgn="b"/>
                      <a:r>
                        <a:rPr lang="da-DK" sz="1100" b="0" i="0" u="none" strike="noStrike">
                          <a:solidFill>
                            <a:srgbClr val="000000"/>
                          </a:solidFill>
                          <a:effectLst/>
                          <a:latin typeface="Calibri" panose="020F0502020204030204" pitchFamily="34" charset="0"/>
                        </a:rPr>
                        <a:t>1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2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3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4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3">
                  <a:txBody>
                    <a:bodyPr/>
                    <a:lstStyle/>
                    <a:p>
                      <a:pPr algn="ctr" fontAlgn="b"/>
                      <a:r>
                        <a:rPr lang="da-DK" sz="1100" b="0" i="0" u="none" strike="noStrike">
                          <a:solidFill>
                            <a:srgbClr val="000000"/>
                          </a:solidFill>
                          <a:effectLst/>
                          <a:latin typeface="Calibri" panose="020F0502020204030204" pitchFamily="34" charset="0"/>
                        </a:rPr>
                        <a:t>1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2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3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4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3">
                  <a:txBody>
                    <a:bodyPr/>
                    <a:lstStyle/>
                    <a:p>
                      <a:pPr algn="ctr" fontAlgn="b"/>
                      <a:r>
                        <a:rPr lang="da-DK" sz="1100" b="0" i="0" u="none" strike="noStrike">
                          <a:solidFill>
                            <a:srgbClr val="000000"/>
                          </a:solidFill>
                          <a:effectLst/>
                          <a:latin typeface="Calibri" panose="020F0502020204030204" pitchFamily="34" charset="0"/>
                        </a:rPr>
                        <a:t>1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2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3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4 kvt.</a:t>
                      </a:r>
                    </a:p>
                  </a:txBody>
                  <a:tcPr marL="9339" marR="9339" marT="933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3">
                  <a:txBody>
                    <a:bodyPr/>
                    <a:lstStyle/>
                    <a:p>
                      <a:pPr algn="ctr" fontAlgn="b"/>
                      <a:r>
                        <a:rPr lang="da-DK" sz="1100" b="0" i="0" u="none" strike="noStrike">
                          <a:solidFill>
                            <a:srgbClr val="000000"/>
                          </a:solidFill>
                          <a:effectLst/>
                          <a:latin typeface="Calibri" panose="020F0502020204030204" pitchFamily="34" charset="0"/>
                        </a:rPr>
                        <a:t>1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2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3 kvt.</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fontAlgn="b"/>
                      <a:r>
                        <a:rPr lang="da-DK" sz="1100" b="0" i="0" u="none" strike="noStrike">
                          <a:solidFill>
                            <a:srgbClr val="000000"/>
                          </a:solidFill>
                          <a:effectLst/>
                          <a:latin typeface="Calibri" panose="020F0502020204030204" pitchFamily="34" charset="0"/>
                        </a:rPr>
                        <a:t>4 kvt.</a:t>
                      </a:r>
                    </a:p>
                  </a:txBody>
                  <a:tcPr marL="9339" marR="9339" marT="933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3">
                  <a:txBody>
                    <a:bodyPr/>
                    <a:lstStyle/>
                    <a:p>
                      <a:pPr algn="ctr" fontAlgn="b"/>
                      <a:r>
                        <a:rPr lang="da-DK" sz="1100" b="0" i="0" u="none" strike="noStrike">
                          <a:solidFill>
                            <a:srgbClr val="000000"/>
                          </a:solidFill>
                          <a:effectLst/>
                          <a:latin typeface="Calibri" panose="020F0502020204030204" pitchFamily="34" charset="0"/>
                        </a:rPr>
                        <a:t>1 kvt.</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498573536"/>
                  </a:ext>
                </a:extLst>
              </a:tr>
              <a:tr h="186774">
                <a:tc>
                  <a:txBody>
                    <a:bodyPr/>
                    <a:lstStyle/>
                    <a:p>
                      <a:pPr algn="l" fontAlgn="ctr"/>
                      <a:r>
                        <a:rPr lang="da-DK" sz="1000" b="0" i="0" u="none" strike="noStrike">
                          <a:solidFill>
                            <a:srgbClr val="363636"/>
                          </a:solidFill>
                          <a:effectLst/>
                          <a:latin typeface="Calibri" panose="020F0502020204030204" pitchFamily="34" charset="0"/>
                        </a:rPr>
                        <a:t>Måned</a:t>
                      </a:r>
                    </a:p>
                  </a:txBody>
                  <a:tcPr marL="9339" marR="9339" marT="93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7</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8</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9</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10</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11</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12</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1" i="0" u="none" strike="noStrike">
                          <a:solidFill>
                            <a:srgbClr val="000000"/>
                          </a:solidFill>
                          <a:effectLst/>
                          <a:latin typeface="Arial" panose="020B0604020202020204" pitchFamily="34" charset="0"/>
                        </a:rPr>
                        <a:t>1</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2</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da-DK" sz="1100" b="1" i="0" u="none" strike="noStrike">
                          <a:solidFill>
                            <a:srgbClr val="000000"/>
                          </a:solidFill>
                          <a:effectLst/>
                          <a:latin typeface="Arial" panose="020B0604020202020204" pitchFamily="34" charset="0"/>
                        </a:rPr>
                        <a:t>3</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4</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5</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6</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7</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8</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9</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10</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11</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12</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1" i="0" u="none" strike="noStrike">
                          <a:solidFill>
                            <a:srgbClr val="000000"/>
                          </a:solidFill>
                          <a:effectLst/>
                          <a:latin typeface="Arial" panose="020B0604020202020204" pitchFamily="34" charset="0"/>
                        </a:rPr>
                        <a:t>1</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2</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3</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4</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5</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6</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7</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8</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9</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10</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11</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12</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1" i="0" u="none" strike="noStrike">
                          <a:solidFill>
                            <a:srgbClr val="000000"/>
                          </a:solidFill>
                          <a:effectLst/>
                          <a:latin typeface="Arial" panose="020B0604020202020204" pitchFamily="34" charset="0"/>
                        </a:rPr>
                        <a:t>1</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2</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3</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4</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5</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6</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7</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8</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9</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10</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11</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12</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1" i="0" u="none" strike="noStrike">
                          <a:solidFill>
                            <a:srgbClr val="000000"/>
                          </a:solidFill>
                          <a:effectLst/>
                          <a:latin typeface="Arial" panose="020B0604020202020204" pitchFamily="34" charset="0"/>
                        </a:rPr>
                        <a:t>1</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2</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3</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4</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5</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6</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7</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8</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9</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10</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11</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12</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1" i="0" u="none" strike="noStrike">
                          <a:solidFill>
                            <a:srgbClr val="000000"/>
                          </a:solidFill>
                          <a:effectLst/>
                          <a:latin typeface="Arial" panose="020B0604020202020204" pitchFamily="34" charset="0"/>
                        </a:rPr>
                        <a:t>1</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2</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a-DK" sz="1100" b="1" i="0" u="none" strike="noStrike">
                          <a:solidFill>
                            <a:srgbClr val="000000"/>
                          </a:solidFill>
                          <a:effectLst/>
                          <a:latin typeface="Arial" panose="020B0604020202020204" pitchFamily="34" charset="0"/>
                        </a:rPr>
                        <a:t>3</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90612747"/>
                  </a:ext>
                </a:extLst>
              </a:tr>
              <a:tr h="233467">
                <a:tc>
                  <a:txBody>
                    <a:bodyPr/>
                    <a:lstStyle/>
                    <a:p>
                      <a:pPr algn="l" fontAlgn="ctr"/>
                      <a:r>
                        <a:rPr lang="da-DK" sz="1400" b="1" i="0" u="none" strike="noStrike">
                          <a:solidFill>
                            <a:srgbClr val="000000"/>
                          </a:solidFill>
                          <a:effectLst/>
                          <a:latin typeface="Calibri" panose="020F0502020204030204" pitchFamily="34" charset="0"/>
                        </a:rPr>
                        <a:t>SAB1</a:t>
                      </a:r>
                    </a:p>
                  </a:txBody>
                  <a:tcPr marL="9339" marR="9339" marT="93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876717"/>
                  </a:ext>
                </a:extLst>
              </a:tr>
              <a:tr h="196112">
                <a:tc>
                  <a:txBody>
                    <a:bodyPr/>
                    <a:lstStyle/>
                    <a:p>
                      <a:pPr algn="l" fontAlgn="ctr"/>
                      <a:r>
                        <a:rPr lang="da-DK" sz="1200" b="0" i="0" u="none" strike="noStrike">
                          <a:solidFill>
                            <a:srgbClr val="000000"/>
                          </a:solidFill>
                          <a:effectLst/>
                          <a:latin typeface="Calibri" panose="020F0502020204030204" pitchFamily="34" charset="0"/>
                        </a:rPr>
                        <a:t>Bellahøjvej 34 A/B</a:t>
                      </a:r>
                    </a:p>
                  </a:txBody>
                  <a:tcPr marL="9339" marR="9339" marT="93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da-DK" sz="1100" b="0" i="0" u="none" strike="noStrike">
                          <a:solidFill>
                            <a:srgbClr val="000000"/>
                          </a:solidFill>
                          <a:effectLst/>
                          <a:latin typeface="Calibri" panose="020F0502020204030204" pitchFamily="34" charset="0"/>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270423"/>
                  </a:ext>
                </a:extLst>
              </a:tr>
              <a:tr h="196112">
                <a:tc>
                  <a:txBody>
                    <a:bodyPr/>
                    <a:lstStyle/>
                    <a:p>
                      <a:pPr algn="l" fontAlgn="ctr"/>
                      <a:r>
                        <a:rPr lang="da-DK" sz="1200" b="0" i="0" u="none" strike="noStrike">
                          <a:solidFill>
                            <a:srgbClr val="000000"/>
                          </a:solidFill>
                          <a:effectLst/>
                          <a:latin typeface="Calibri" panose="020F0502020204030204" pitchFamily="34" charset="0"/>
                        </a:rPr>
                        <a:t>Ved Bellahøj Syd 13 A/B</a:t>
                      </a:r>
                    </a:p>
                  </a:txBody>
                  <a:tcPr marL="9339" marR="9339" marT="93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da-DK" sz="1100" b="0" i="0" u="none" strike="noStrike">
                          <a:solidFill>
                            <a:srgbClr val="000000"/>
                          </a:solidFill>
                          <a:effectLst/>
                          <a:latin typeface="Calibri" panose="020F0502020204030204" pitchFamily="34" charset="0"/>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888006"/>
                  </a:ext>
                </a:extLst>
              </a:tr>
              <a:tr h="196112">
                <a:tc>
                  <a:txBody>
                    <a:bodyPr/>
                    <a:lstStyle/>
                    <a:p>
                      <a:pPr algn="l" fontAlgn="ctr"/>
                      <a:r>
                        <a:rPr lang="da-DK" sz="1200" b="0" i="0" u="none" strike="noStrike">
                          <a:solidFill>
                            <a:srgbClr val="000000"/>
                          </a:solidFill>
                          <a:effectLst/>
                          <a:latin typeface="Calibri" panose="020F0502020204030204" pitchFamily="34" charset="0"/>
                        </a:rPr>
                        <a:t>Ved Bellahøj Syd 15 A/B og 17</a:t>
                      </a:r>
                    </a:p>
                  </a:txBody>
                  <a:tcPr marL="9339" marR="9339" marT="93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da-DK" sz="1100" b="0" i="0" u="none" strike="noStrike">
                          <a:solidFill>
                            <a:srgbClr val="000000"/>
                          </a:solidFill>
                          <a:effectLst/>
                          <a:latin typeface="Calibri" panose="020F0502020204030204" pitchFamily="34" charset="0"/>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997541"/>
                  </a:ext>
                </a:extLst>
              </a:tr>
              <a:tr h="196112">
                <a:tc>
                  <a:txBody>
                    <a:bodyPr/>
                    <a:lstStyle/>
                    <a:p>
                      <a:pPr algn="l" fontAlgn="ctr"/>
                      <a:r>
                        <a:rPr lang="da-DK" sz="1200" b="0" i="0" u="none" strike="noStrike">
                          <a:solidFill>
                            <a:srgbClr val="000000"/>
                          </a:solidFill>
                          <a:effectLst/>
                          <a:latin typeface="Calibri" panose="020F0502020204030204" pitchFamily="34" charset="0"/>
                        </a:rPr>
                        <a:t>Ved Bellahøj Syd 19 A/B og 21</a:t>
                      </a:r>
                    </a:p>
                  </a:txBody>
                  <a:tcPr marL="9339" marR="9339" marT="93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831474"/>
                  </a:ext>
                </a:extLst>
              </a:tr>
              <a:tr h="233467">
                <a:tc>
                  <a:txBody>
                    <a:bodyPr/>
                    <a:lstStyle/>
                    <a:p>
                      <a:pPr algn="l" fontAlgn="ctr"/>
                      <a:r>
                        <a:rPr lang="da-DK" sz="1400" b="1" i="0" u="none" strike="noStrike">
                          <a:solidFill>
                            <a:srgbClr val="000000"/>
                          </a:solidFill>
                          <a:effectLst/>
                          <a:latin typeface="Calibri" panose="020F0502020204030204" pitchFamily="34" charset="0"/>
                        </a:rPr>
                        <a:t>SAB2</a:t>
                      </a:r>
                    </a:p>
                  </a:txBody>
                  <a:tcPr marL="9339" marR="9339" marT="93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562763"/>
                  </a:ext>
                </a:extLst>
              </a:tr>
              <a:tr h="196112">
                <a:tc>
                  <a:txBody>
                    <a:bodyPr/>
                    <a:lstStyle/>
                    <a:p>
                      <a:pPr algn="l" fontAlgn="ctr"/>
                      <a:r>
                        <a:rPr lang="da-DK" sz="1200" b="0" i="0" u="none" strike="noStrike">
                          <a:solidFill>
                            <a:srgbClr val="000000"/>
                          </a:solidFill>
                          <a:effectLst/>
                          <a:latin typeface="Calibri" panose="020F0502020204030204" pitchFamily="34" charset="0"/>
                        </a:rPr>
                        <a:t>Ved Bellahøj Syd 25 A/B</a:t>
                      </a:r>
                    </a:p>
                  </a:txBody>
                  <a:tcPr marL="9339" marR="9339" marT="93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482106"/>
                  </a:ext>
                </a:extLst>
              </a:tr>
              <a:tr h="196112">
                <a:tc>
                  <a:txBody>
                    <a:bodyPr/>
                    <a:lstStyle/>
                    <a:p>
                      <a:pPr algn="l" fontAlgn="ctr"/>
                      <a:r>
                        <a:rPr lang="da-DK" sz="1200" b="0" i="0" u="none" strike="noStrike">
                          <a:solidFill>
                            <a:srgbClr val="000000"/>
                          </a:solidFill>
                          <a:effectLst/>
                          <a:latin typeface="Calibri" panose="020F0502020204030204" pitchFamily="34" charset="0"/>
                        </a:rPr>
                        <a:t>Ved Bellahøj Syd 23 A/B</a:t>
                      </a:r>
                    </a:p>
                  </a:txBody>
                  <a:tcPr marL="9339" marR="9339" marT="93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182319"/>
                  </a:ext>
                </a:extLst>
              </a:tr>
              <a:tr h="196112">
                <a:tc>
                  <a:txBody>
                    <a:bodyPr/>
                    <a:lstStyle/>
                    <a:p>
                      <a:pPr algn="l" fontAlgn="ctr"/>
                      <a:r>
                        <a:rPr lang="da-DK" sz="1200" b="0" i="0" u="none" strike="noStrike">
                          <a:solidFill>
                            <a:srgbClr val="000000"/>
                          </a:solidFill>
                          <a:effectLst/>
                          <a:latin typeface="Calibri" panose="020F0502020204030204" pitchFamily="34" charset="0"/>
                        </a:rPr>
                        <a:t>Ved Bellahøj Syud 24 A/B og 26</a:t>
                      </a:r>
                    </a:p>
                  </a:txBody>
                  <a:tcPr marL="9339" marR="9339" marT="93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888846"/>
                  </a:ext>
                </a:extLst>
              </a:tr>
              <a:tr h="196112">
                <a:tc>
                  <a:txBody>
                    <a:bodyPr/>
                    <a:lstStyle/>
                    <a:p>
                      <a:pPr algn="l" fontAlgn="ctr"/>
                      <a:r>
                        <a:rPr lang="da-DK" sz="1200" b="0" i="0" u="none" strike="noStrike">
                          <a:solidFill>
                            <a:srgbClr val="000000"/>
                          </a:solidFill>
                          <a:effectLst/>
                          <a:latin typeface="Calibri" panose="020F0502020204030204" pitchFamily="34" charset="0"/>
                        </a:rPr>
                        <a:t>Ved Bellahøj Syd 28 A/B</a:t>
                      </a:r>
                    </a:p>
                  </a:txBody>
                  <a:tcPr marL="9339" marR="9339" marT="93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48108"/>
                  </a:ext>
                </a:extLst>
              </a:tr>
              <a:tr h="196112">
                <a:tc>
                  <a:txBody>
                    <a:bodyPr/>
                    <a:lstStyle/>
                    <a:p>
                      <a:pPr algn="l" fontAlgn="ctr"/>
                      <a:r>
                        <a:rPr lang="da-DK" sz="1200" b="0" i="0" u="none" strike="noStrike">
                          <a:solidFill>
                            <a:srgbClr val="000000"/>
                          </a:solidFill>
                          <a:effectLst/>
                          <a:latin typeface="Calibri" panose="020F0502020204030204" pitchFamily="34" charset="0"/>
                        </a:rPr>
                        <a:t>Ved Bellahøj Syd 30 A/B</a:t>
                      </a:r>
                    </a:p>
                  </a:txBody>
                  <a:tcPr marL="9339" marR="9339" marT="93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072357"/>
                  </a:ext>
                </a:extLst>
              </a:tr>
              <a:tr h="205451">
                <a:tc>
                  <a:txBody>
                    <a:bodyPr/>
                    <a:lstStyle/>
                    <a:p>
                      <a:pPr algn="l" fontAlgn="ctr"/>
                      <a:r>
                        <a:rPr lang="da-DK" sz="1200" b="0" i="0" u="none" strike="noStrike">
                          <a:solidFill>
                            <a:srgbClr val="000000"/>
                          </a:solidFill>
                          <a:effectLst/>
                          <a:latin typeface="Calibri" panose="020F0502020204030204" pitchFamily="34" charset="0"/>
                        </a:rPr>
                        <a:t>Bellahøjvej 40 A/B</a:t>
                      </a:r>
                    </a:p>
                  </a:txBody>
                  <a:tcPr marL="9339" marR="9339" marT="93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 </a:t>
                      </a:r>
                    </a:p>
                  </a:txBody>
                  <a:tcPr marL="9339" marR="9339" marT="9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b"/>
                      <a:r>
                        <a:rPr lang="da-DK" sz="1100" b="0" i="0" u="none" strike="noStrike" dirty="0">
                          <a:solidFill>
                            <a:srgbClr val="000000"/>
                          </a:solidFill>
                          <a:effectLst/>
                          <a:latin typeface="Calibri" panose="020F0502020204030204" pitchFamily="34" charset="0"/>
                        </a:rPr>
                        <a:t> </a:t>
                      </a:r>
                    </a:p>
                  </a:txBody>
                  <a:tcPr marL="9339" marR="9339" marT="93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459648"/>
                  </a:ext>
                </a:extLst>
              </a:tr>
            </a:tbl>
          </a:graphicData>
        </a:graphic>
      </p:graphicFrame>
    </p:spTree>
    <p:extLst>
      <p:ext uri="{BB962C8B-B14F-4D97-AF65-F5344CB8AC3E}">
        <p14:creationId xmlns:p14="http://schemas.microsoft.com/office/powerpoint/2010/main" val="2821851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D9051-C73B-40B1-9E31-2D0BCD957ADE}"/>
              </a:ext>
            </a:extLst>
          </p:cNvPr>
          <p:cNvSpPr>
            <a:spLocks noGrp="1"/>
          </p:cNvSpPr>
          <p:nvPr>
            <p:ph type="title"/>
          </p:nvPr>
        </p:nvSpPr>
        <p:spPr/>
        <p:txBody>
          <a:bodyPr/>
          <a:lstStyle/>
          <a:p>
            <a:r>
              <a:rPr lang="da-DK" dirty="0"/>
              <a:t>Eksempel på liste</a:t>
            </a:r>
          </a:p>
        </p:txBody>
      </p:sp>
      <p:graphicFrame>
        <p:nvGraphicFramePr>
          <p:cNvPr id="4" name="Pladsholder til indhold 3">
            <a:extLst>
              <a:ext uri="{FF2B5EF4-FFF2-40B4-BE49-F238E27FC236}">
                <a16:creationId xmlns:a16="http://schemas.microsoft.com/office/drawing/2014/main" id="{C9D7607E-0545-4107-9D34-FB015B996F02}"/>
              </a:ext>
            </a:extLst>
          </p:cNvPr>
          <p:cNvGraphicFramePr>
            <a:graphicFrameLocks noGrp="1"/>
          </p:cNvGraphicFramePr>
          <p:nvPr>
            <p:ph idx="1"/>
            <p:extLst>
              <p:ext uri="{D42A27DB-BD31-4B8C-83A1-F6EECF244321}">
                <p14:modId xmlns:p14="http://schemas.microsoft.com/office/powerpoint/2010/main" val="2021677107"/>
              </p:ext>
            </p:extLst>
          </p:nvPr>
        </p:nvGraphicFramePr>
        <p:xfrm>
          <a:off x="1135782" y="1655545"/>
          <a:ext cx="9248850" cy="4352352"/>
        </p:xfrm>
        <a:graphic>
          <a:graphicData uri="http://schemas.openxmlformats.org/drawingml/2006/table">
            <a:tbl>
              <a:tblPr/>
              <a:tblGrid>
                <a:gridCol w="314150">
                  <a:extLst>
                    <a:ext uri="{9D8B030D-6E8A-4147-A177-3AD203B41FA5}">
                      <a16:colId xmlns:a16="http://schemas.microsoft.com/office/drawing/2014/main" val="1434155"/>
                    </a:ext>
                  </a:extLst>
                </a:gridCol>
                <a:gridCol w="864757">
                  <a:extLst>
                    <a:ext uri="{9D8B030D-6E8A-4147-A177-3AD203B41FA5}">
                      <a16:colId xmlns:a16="http://schemas.microsoft.com/office/drawing/2014/main" val="2542814019"/>
                    </a:ext>
                  </a:extLst>
                </a:gridCol>
                <a:gridCol w="1732893">
                  <a:extLst>
                    <a:ext uri="{9D8B030D-6E8A-4147-A177-3AD203B41FA5}">
                      <a16:colId xmlns:a16="http://schemas.microsoft.com/office/drawing/2014/main" val="91012777"/>
                    </a:ext>
                  </a:extLst>
                </a:gridCol>
                <a:gridCol w="2283500">
                  <a:extLst>
                    <a:ext uri="{9D8B030D-6E8A-4147-A177-3AD203B41FA5}">
                      <a16:colId xmlns:a16="http://schemas.microsoft.com/office/drawing/2014/main" val="3845158658"/>
                    </a:ext>
                  </a:extLst>
                </a:gridCol>
                <a:gridCol w="729639">
                  <a:extLst>
                    <a:ext uri="{9D8B030D-6E8A-4147-A177-3AD203B41FA5}">
                      <a16:colId xmlns:a16="http://schemas.microsoft.com/office/drawing/2014/main" val="3484518522"/>
                    </a:ext>
                  </a:extLst>
                </a:gridCol>
                <a:gridCol w="716127">
                  <a:extLst>
                    <a:ext uri="{9D8B030D-6E8A-4147-A177-3AD203B41FA5}">
                      <a16:colId xmlns:a16="http://schemas.microsoft.com/office/drawing/2014/main" val="381072491"/>
                    </a:ext>
                  </a:extLst>
                </a:gridCol>
                <a:gridCol w="648568">
                  <a:extLst>
                    <a:ext uri="{9D8B030D-6E8A-4147-A177-3AD203B41FA5}">
                      <a16:colId xmlns:a16="http://schemas.microsoft.com/office/drawing/2014/main" val="1788010184"/>
                    </a:ext>
                  </a:extLst>
                </a:gridCol>
                <a:gridCol w="1959216">
                  <a:extLst>
                    <a:ext uri="{9D8B030D-6E8A-4147-A177-3AD203B41FA5}">
                      <a16:colId xmlns:a16="http://schemas.microsoft.com/office/drawing/2014/main" val="3937102122"/>
                    </a:ext>
                  </a:extLst>
                </a:gridCol>
              </a:tblGrid>
              <a:tr h="544550">
                <a:tc>
                  <a:txBody>
                    <a:bodyPr/>
                    <a:lstStyle/>
                    <a:p>
                      <a:pPr algn="l" fontAlgn="b"/>
                      <a:r>
                        <a:rPr lang="da-DK" sz="1100" b="0" i="0" u="none" strike="noStrike" dirty="0">
                          <a:solidFill>
                            <a:srgbClr val="000000"/>
                          </a:solidFill>
                          <a:effectLst/>
                          <a:latin typeface="Arial" panose="020B0604020202020204" pitchFamily="34" charset="0"/>
                        </a:rPr>
                        <a:t>Landekode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Mobilnummer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Fornavn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Adresse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Lejemål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Nej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Note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554047779"/>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43999756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Lone Jensen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Bellahøjvej 34 B, 1.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664285"/>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24491598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Flemming Skov Jensen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 8.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30-25-625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262240"/>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27159054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Minna Nissen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1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808381"/>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30279054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Minna Nissen - Datter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1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366663"/>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26552418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Homa Nowbahar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2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554087"/>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28252816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Emil Amundsen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3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076903"/>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61674898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Emma Brandt Samuelsen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3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398427"/>
                  </a:ext>
                </a:extLst>
              </a:tr>
              <a:tr h="366407">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28860355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Walid Mohammad Warrad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3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539024"/>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42244099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Haedeh Salimi Sabour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4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904070"/>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26152121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Tina Hornbæk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4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69880"/>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23961516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Vibeke Darvig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5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790147"/>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71556888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Thomas Diawuch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5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390303"/>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40100196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Flemming Nielsen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6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030442"/>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60441204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Monica Jensen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6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380128"/>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25469109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Susanne Kabali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7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170724"/>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23310769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Gonül Ceylan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7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813778"/>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61360225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Mads Garnov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8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469323"/>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40988044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Ole Madsen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8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018962"/>
                  </a:ext>
                </a:extLst>
              </a:tr>
            </a:tbl>
          </a:graphicData>
        </a:graphic>
      </p:graphicFrame>
      <p:grpSp>
        <p:nvGrpSpPr>
          <p:cNvPr id="5" name="Gruppe 4">
            <a:extLst>
              <a:ext uri="{FF2B5EF4-FFF2-40B4-BE49-F238E27FC236}">
                <a16:creationId xmlns:a16="http://schemas.microsoft.com/office/drawing/2014/main" id="{5EBD1B9C-57C7-40AB-8707-7B3D505B8B3A}"/>
              </a:ext>
            </a:extLst>
          </p:cNvPr>
          <p:cNvGrpSpPr/>
          <p:nvPr/>
        </p:nvGrpSpPr>
        <p:grpSpPr>
          <a:xfrm>
            <a:off x="362552" y="437950"/>
            <a:ext cx="10693666" cy="6420050"/>
            <a:chOff x="0" y="0"/>
            <a:chExt cx="12255502" cy="6858000"/>
          </a:xfrm>
        </p:grpSpPr>
        <p:pic>
          <p:nvPicPr>
            <p:cNvPr id="6" name="Billede 5">
              <a:extLst>
                <a:ext uri="{FF2B5EF4-FFF2-40B4-BE49-F238E27FC236}">
                  <a16:creationId xmlns:a16="http://schemas.microsoft.com/office/drawing/2014/main" id="{BA810C9D-2C0F-4408-AE72-1292628057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49" t="10896" r="15754"/>
            <a:stretch/>
          </p:blipFill>
          <p:spPr>
            <a:xfrm rot="5400000">
              <a:off x="2698751" y="-2698751"/>
              <a:ext cx="6858000" cy="12255502"/>
            </a:xfrm>
            <a:prstGeom prst="rect">
              <a:avLst/>
            </a:prstGeom>
          </p:spPr>
        </p:pic>
        <p:pic>
          <p:nvPicPr>
            <p:cNvPr id="7" name="Billede 6">
              <a:extLst>
                <a:ext uri="{FF2B5EF4-FFF2-40B4-BE49-F238E27FC236}">
                  <a16:creationId xmlns:a16="http://schemas.microsoft.com/office/drawing/2014/main" id="{CCA325C0-B516-4EC6-A08E-27F6652B4F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817061" y="5146781"/>
              <a:ext cx="571497" cy="768142"/>
            </a:xfrm>
            <a:prstGeom prst="rect">
              <a:avLst/>
            </a:prstGeom>
          </p:spPr>
        </p:pic>
        <p:sp>
          <p:nvSpPr>
            <p:cNvPr id="8" name="Pil: højre 7">
              <a:extLst>
                <a:ext uri="{FF2B5EF4-FFF2-40B4-BE49-F238E27FC236}">
                  <a16:creationId xmlns:a16="http://schemas.microsoft.com/office/drawing/2014/main" id="{C69CCAE8-A8EA-4330-9526-E20684B366A1}"/>
                </a:ext>
              </a:extLst>
            </p:cNvPr>
            <p:cNvSpPr/>
            <p:nvPr/>
          </p:nvSpPr>
          <p:spPr>
            <a:xfrm rot="19082108">
              <a:off x="8014417" y="3567717"/>
              <a:ext cx="323850" cy="167067"/>
            </a:xfrm>
            <a:prstGeom prst="rightArrow">
              <a:avLst/>
            </a:prstGeom>
            <a:solidFill>
              <a:srgbClr val="39A2A9"/>
            </a:solidFill>
            <a:ln>
              <a:solidFill>
                <a:srgbClr val="39A2A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da-DK" dirty="0"/>
            </a:p>
          </p:txBody>
        </p:sp>
        <p:sp>
          <p:nvSpPr>
            <p:cNvPr id="9" name="Pil: højre 8">
              <a:extLst>
                <a:ext uri="{FF2B5EF4-FFF2-40B4-BE49-F238E27FC236}">
                  <a16:creationId xmlns:a16="http://schemas.microsoft.com/office/drawing/2014/main" id="{6C7879A4-3B53-4E90-81A1-35E39751CF0A}"/>
                </a:ext>
              </a:extLst>
            </p:cNvPr>
            <p:cNvSpPr/>
            <p:nvPr/>
          </p:nvSpPr>
          <p:spPr>
            <a:xfrm rot="13130995">
              <a:off x="7659655" y="2762673"/>
              <a:ext cx="323850" cy="167067"/>
            </a:xfrm>
            <a:prstGeom prst="rightArrow">
              <a:avLst/>
            </a:prstGeom>
            <a:solidFill>
              <a:srgbClr val="39A2A9"/>
            </a:solidFill>
            <a:ln>
              <a:solidFill>
                <a:srgbClr val="39A2A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da-DK" dirty="0"/>
            </a:p>
          </p:txBody>
        </p:sp>
        <p:sp>
          <p:nvSpPr>
            <p:cNvPr id="10" name="Pil: højre 9">
              <a:extLst>
                <a:ext uri="{FF2B5EF4-FFF2-40B4-BE49-F238E27FC236}">
                  <a16:creationId xmlns:a16="http://schemas.microsoft.com/office/drawing/2014/main" id="{B480DA68-7BEA-4FF7-B720-6A0D33F52393}"/>
                </a:ext>
              </a:extLst>
            </p:cNvPr>
            <p:cNvSpPr/>
            <p:nvPr/>
          </p:nvSpPr>
          <p:spPr>
            <a:xfrm rot="8100000">
              <a:off x="4712850" y="1853528"/>
              <a:ext cx="323850" cy="167067"/>
            </a:xfrm>
            <a:prstGeom prst="rightArrow">
              <a:avLst/>
            </a:prstGeom>
            <a:solidFill>
              <a:srgbClr val="6B4959"/>
            </a:solidFill>
            <a:ln>
              <a:solidFill>
                <a:srgbClr val="6B495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da-DK" dirty="0"/>
            </a:p>
          </p:txBody>
        </p:sp>
        <p:sp>
          <p:nvSpPr>
            <p:cNvPr id="11" name="Pil: højre 10">
              <a:extLst>
                <a:ext uri="{FF2B5EF4-FFF2-40B4-BE49-F238E27FC236}">
                  <a16:creationId xmlns:a16="http://schemas.microsoft.com/office/drawing/2014/main" id="{04818021-E430-476F-A422-A226C8532B30}"/>
                </a:ext>
              </a:extLst>
            </p:cNvPr>
            <p:cNvSpPr/>
            <p:nvPr/>
          </p:nvSpPr>
          <p:spPr>
            <a:xfrm rot="15652246">
              <a:off x="5211671" y="2273356"/>
              <a:ext cx="1074018" cy="165600"/>
            </a:xfrm>
            <a:prstGeom prst="rightArrow">
              <a:avLst/>
            </a:prstGeom>
            <a:solidFill>
              <a:srgbClr val="6B4959"/>
            </a:solidFill>
            <a:ln>
              <a:solidFill>
                <a:srgbClr val="6B495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da-DK" dirty="0"/>
            </a:p>
          </p:txBody>
        </p:sp>
        <p:sp>
          <p:nvSpPr>
            <p:cNvPr id="12" name="Pil: højre 11">
              <a:extLst>
                <a:ext uri="{FF2B5EF4-FFF2-40B4-BE49-F238E27FC236}">
                  <a16:creationId xmlns:a16="http://schemas.microsoft.com/office/drawing/2014/main" id="{2A46D25D-019D-4B75-9B93-9DD3BDD39FEB}"/>
                </a:ext>
              </a:extLst>
            </p:cNvPr>
            <p:cNvSpPr/>
            <p:nvPr/>
          </p:nvSpPr>
          <p:spPr>
            <a:xfrm rot="19082108">
              <a:off x="7074616" y="4445896"/>
              <a:ext cx="323850" cy="167067"/>
            </a:xfrm>
            <a:prstGeom prst="rightArrow">
              <a:avLst/>
            </a:prstGeom>
            <a:solidFill>
              <a:srgbClr val="39A2A9"/>
            </a:solidFill>
            <a:ln>
              <a:solidFill>
                <a:srgbClr val="39A2A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da-DK" dirty="0"/>
            </a:p>
          </p:txBody>
        </p:sp>
        <p:sp>
          <p:nvSpPr>
            <p:cNvPr id="13" name="Pil: højre 12">
              <a:extLst>
                <a:ext uri="{FF2B5EF4-FFF2-40B4-BE49-F238E27FC236}">
                  <a16:creationId xmlns:a16="http://schemas.microsoft.com/office/drawing/2014/main" id="{E5113417-2CE5-4772-9AF4-E7CB04B3E32F}"/>
                </a:ext>
              </a:extLst>
            </p:cNvPr>
            <p:cNvSpPr/>
            <p:nvPr/>
          </p:nvSpPr>
          <p:spPr>
            <a:xfrm rot="19082108">
              <a:off x="5391944" y="3567717"/>
              <a:ext cx="323850" cy="167067"/>
            </a:xfrm>
            <a:prstGeom prst="rightArrow">
              <a:avLst/>
            </a:prstGeom>
            <a:solidFill>
              <a:srgbClr val="6B4959"/>
            </a:solidFill>
            <a:ln>
              <a:solidFill>
                <a:srgbClr val="6B495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da-DK" dirty="0"/>
            </a:p>
          </p:txBody>
        </p:sp>
        <p:sp>
          <p:nvSpPr>
            <p:cNvPr id="14" name="Pil: højre 13">
              <a:extLst>
                <a:ext uri="{FF2B5EF4-FFF2-40B4-BE49-F238E27FC236}">
                  <a16:creationId xmlns:a16="http://schemas.microsoft.com/office/drawing/2014/main" id="{14D64AB2-8BEC-459B-A009-C8B6EFBB21F4}"/>
                </a:ext>
              </a:extLst>
            </p:cNvPr>
            <p:cNvSpPr/>
            <p:nvPr/>
          </p:nvSpPr>
          <p:spPr>
            <a:xfrm rot="8100000">
              <a:off x="3872509" y="2755736"/>
              <a:ext cx="323850" cy="167067"/>
            </a:xfrm>
            <a:prstGeom prst="rightArrow">
              <a:avLst/>
            </a:prstGeom>
            <a:solidFill>
              <a:srgbClr val="6B4959"/>
            </a:solidFill>
            <a:ln>
              <a:solidFill>
                <a:srgbClr val="6B495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da-DK" dirty="0"/>
            </a:p>
          </p:txBody>
        </p:sp>
        <p:sp>
          <p:nvSpPr>
            <p:cNvPr id="15" name="Pil: højre 14">
              <a:extLst>
                <a:ext uri="{FF2B5EF4-FFF2-40B4-BE49-F238E27FC236}">
                  <a16:creationId xmlns:a16="http://schemas.microsoft.com/office/drawing/2014/main" id="{73A84990-A74D-41A4-AA72-A3C81954BBD9}"/>
                </a:ext>
              </a:extLst>
            </p:cNvPr>
            <p:cNvSpPr/>
            <p:nvPr/>
          </p:nvSpPr>
          <p:spPr>
            <a:xfrm rot="12600000">
              <a:off x="2835223" y="3082606"/>
              <a:ext cx="323850" cy="167067"/>
            </a:xfrm>
            <a:prstGeom prst="rightArrow">
              <a:avLst/>
            </a:prstGeom>
            <a:solidFill>
              <a:srgbClr val="6B4959"/>
            </a:solidFill>
            <a:ln>
              <a:solidFill>
                <a:srgbClr val="6B495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endParaRPr lang="da-DK" dirty="0"/>
            </a:p>
          </p:txBody>
        </p:sp>
      </p:grpSp>
    </p:spTree>
    <p:extLst>
      <p:ext uri="{BB962C8B-B14F-4D97-AF65-F5344CB8AC3E}">
        <p14:creationId xmlns:p14="http://schemas.microsoft.com/office/powerpoint/2010/main" val="99087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553919" y="1194249"/>
            <a:ext cx="11063774" cy="6563335"/>
          </a:xfrm>
          <a:prstGeom prst="rect">
            <a:avLst/>
          </a:prstGeom>
          <a:noFill/>
          <a:ln>
            <a:solidFill>
              <a:schemeClr val="bg1"/>
            </a:solidFill>
          </a:ln>
        </p:spPr>
        <p:txBody>
          <a:bodyPr wrap="square" lIns="0" tIns="0" rIns="0" bIns="0" rtlCol="0">
            <a:spAutoFit/>
          </a:bodyPr>
          <a:lstStyle/>
          <a:p>
            <a:pPr>
              <a:lnSpc>
                <a:spcPct val="90000"/>
              </a:lnSpc>
            </a:pPr>
            <a:r>
              <a:rPr lang="da-DK" sz="2400" b="1" dirty="0">
                <a:solidFill>
                  <a:schemeClr val="bg2">
                    <a:lumMod val="50000"/>
                  </a:schemeClr>
                </a:solidFill>
              </a:rPr>
              <a:t>Beredskabsplanen</a:t>
            </a:r>
          </a:p>
          <a:p>
            <a:pPr>
              <a:lnSpc>
                <a:spcPct val="90000"/>
              </a:lnSpc>
            </a:pPr>
            <a:endParaRPr lang="da-DK" sz="1100" b="1" dirty="0">
              <a:solidFill>
                <a:schemeClr val="bg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da-DK" sz="2400" b="1"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Vi overvåger vejret meget nøje</a:t>
            </a:r>
          </a:p>
          <a:p>
            <a:r>
              <a:rPr lang="da-DK" sz="2400"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Vi har engageret en specialist i vindforhold til at overvåge vejret på Bellahøj, og vurderingen af vejret sker i tæt dialog med områdechefen </a:t>
            </a:r>
            <a:r>
              <a:rPr lang="da-DK" sz="240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i KAB </a:t>
            </a:r>
            <a:r>
              <a:rPr lang="da-DK" sz="2400"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Vindovervågningen omfatter forskellige vejrtjenester, og vi følger udviklingen meget nøje</a:t>
            </a:r>
          </a:p>
          <a:p>
            <a:endParaRPr lang="da-DK" sz="1100"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a:p>
            <a:r>
              <a:rPr lang="da-DK" sz="2400"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Dagligt kl. 0600 – hvis der forudsiges mere end 10 m/s en given dag, intensiveres overvågningen</a:t>
            </a:r>
          </a:p>
          <a:p>
            <a:endParaRPr lang="da-DK" sz="1100" b="1" dirty="0">
              <a:solidFill>
                <a:schemeClr val="bg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da-DK" sz="2400" b="1" dirty="0">
                <a:solidFill>
                  <a:schemeClr val="bg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Nærved evakueringsvind for de 3 højeste huse - NYT</a:t>
            </a:r>
          </a:p>
          <a:p>
            <a:r>
              <a:rPr lang="da-DK" sz="2400" dirty="0">
                <a:solidFill>
                  <a:schemeClr val="bg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Hvis vindvarslet forudsiger middelvind, der ligger imellem 11,5 og 13,0 m/s, får alle </a:t>
            </a:r>
            <a:r>
              <a:rPr lang="da-DK" sz="2400"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beboere en trygheds-SMS og vi åbner </a:t>
            </a:r>
            <a:r>
              <a:rPr lang="da-DK" sz="2400" dirty="0">
                <a:solidFill>
                  <a:schemeClr val="bg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kontakttelefonerne</a:t>
            </a:r>
          </a:p>
          <a:p>
            <a:endParaRPr lang="da-DK" sz="2400"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a:p>
            <a:endParaRPr lang="da-DK" sz="2400" dirty="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endParaRPr lang="da-DK" sz="2400" b="1" dirty="0">
              <a:solidFill>
                <a:srgbClr val="002855"/>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da-DK" sz="2400" b="1" dirty="0">
              <a:solidFill>
                <a:srgbClr val="002855"/>
              </a:solidFill>
              <a:latin typeface="Arial" panose="020B0604020202020204" pitchFamily="34" charset="0"/>
              <a:ea typeface="Times New Roman" panose="02020603050405020304" pitchFamily="18" charset="0"/>
              <a:cs typeface="Times New Roman" panose="02020603050405020304" pitchFamily="18" charset="0"/>
            </a:endParaRPr>
          </a:p>
          <a:p>
            <a:endParaRPr lang="da-DK" sz="2400" dirty="0">
              <a:latin typeface="+mj-lt"/>
            </a:endParaRPr>
          </a:p>
        </p:txBody>
      </p:sp>
    </p:spTree>
    <p:extLst>
      <p:ext uri="{BB962C8B-B14F-4D97-AF65-F5344CB8AC3E}">
        <p14:creationId xmlns:p14="http://schemas.microsoft.com/office/powerpoint/2010/main" val="3584178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431999" y="684000"/>
            <a:ext cx="11218663" cy="423347"/>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431999" y="1721709"/>
            <a:ext cx="11130545" cy="4136517"/>
          </a:xfrm>
          <a:prstGeom prst="rect">
            <a:avLst/>
          </a:prstGeom>
          <a:noFill/>
          <a:ln>
            <a:solidFill>
              <a:schemeClr val="bg1"/>
            </a:solidFill>
          </a:ln>
        </p:spPr>
        <p:txBody>
          <a:bodyPr wrap="square" lIns="0" tIns="0" rIns="0" bIns="0" rtlCol="0">
            <a:spAutoFit/>
          </a:bodyPr>
          <a:lstStyle/>
          <a:p>
            <a:r>
              <a:rPr lang="da-DK" sz="2400" b="1" dirty="0">
                <a:solidFill>
                  <a:schemeClr val="bg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Evakueringsvind for de 3 højeste huse eller flere</a:t>
            </a:r>
            <a:endParaRPr lang="da-DK" sz="2400" dirty="0">
              <a:solidFill>
                <a:schemeClr val="bg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da-DK" sz="2400" dirty="0">
                <a:solidFill>
                  <a:schemeClr val="bg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Hvis vindvarslet forudsiger en middelvind på - eller over - 13 m/s åbner kontakttelefonerne og </a:t>
            </a:r>
          </a:p>
          <a:p>
            <a:endParaRPr lang="da-DK" sz="2400" b="1" dirty="0">
              <a:solidFill>
                <a:schemeClr val="bg2">
                  <a:lumMod val="50000"/>
                </a:schemeClr>
              </a:solidFill>
              <a:latin typeface="+mj-lt"/>
            </a:endParaRPr>
          </a:p>
          <a:p>
            <a:pPr marL="457200" indent="-457200">
              <a:lnSpc>
                <a:spcPct val="90000"/>
              </a:lnSpc>
              <a:buAutoNum type="arabicPeriod"/>
            </a:pPr>
            <a:r>
              <a:rPr lang="da-DK" sz="2400" dirty="0">
                <a:solidFill>
                  <a:schemeClr val="bg2">
                    <a:lumMod val="50000"/>
                  </a:schemeClr>
                </a:solidFill>
                <a:latin typeface="+mj-lt"/>
              </a:rPr>
              <a:t>Hvis varsel om vindhændelse - sms til alle beboere: </a:t>
            </a:r>
            <a:br>
              <a:rPr lang="da-DK" sz="2400" dirty="0">
                <a:solidFill>
                  <a:schemeClr val="bg2">
                    <a:lumMod val="50000"/>
                  </a:schemeClr>
                </a:solidFill>
                <a:latin typeface="+mj-lt"/>
              </a:rPr>
            </a:br>
            <a:r>
              <a:rPr lang="da-DK" sz="2400" b="1" dirty="0">
                <a:solidFill>
                  <a:schemeClr val="bg2">
                    <a:lumMod val="50000"/>
                  </a:schemeClr>
                </a:solidFill>
                <a:latin typeface="+mj-lt"/>
              </a:rPr>
              <a:t>ENTEN</a:t>
            </a:r>
            <a:r>
              <a:rPr lang="da-DK" sz="2400" dirty="0">
                <a:solidFill>
                  <a:schemeClr val="bg2">
                    <a:lumMod val="50000"/>
                  </a:schemeClr>
                </a:solidFill>
                <a:latin typeface="+mj-lt"/>
              </a:rPr>
              <a:t> Vær klar! </a:t>
            </a:r>
            <a:r>
              <a:rPr lang="da-DK" sz="2400" b="1" dirty="0">
                <a:solidFill>
                  <a:schemeClr val="bg2">
                    <a:lumMod val="50000"/>
                  </a:schemeClr>
                </a:solidFill>
                <a:latin typeface="+mj-lt"/>
              </a:rPr>
              <a:t>ELLER </a:t>
            </a:r>
            <a:r>
              <a:rPr lang="da-DK" sz="2400" dirty="0">
                <a:solidFill>
                  <a:schemeClr val="bg2">
                    <a:lumMod val="50000"/>
                  </a:schemeClr>
                </a:solidFill>
                <a:latin typeface="+mj-lt"/>
              </a:rPr>
              <a:t>Varslingen gælder </a:t>
            </a:r>
            <a:r>
              <a:rPr lang="da-DK" sz="2400" u="sng" dirty="0">
                <a:solidFill>
                  <a:schemeClr val="bg2">
                    <a:lumMod val="50000"/>
                  </a:schemeClr>
                </a:solidFill>
                <a:latin typeface="+mj-lt"/>
              </a:rPr>
              <a:t>ikke</a:t>
            </a:r>
            <a:r>
              <a:rPr lang="da-DK" sz="2400" dirty="0">
                <a:solidFill>
                  <a:schemeClr val="bg2">
                    <a:lumMod val="50000"/>
                  </a:schemeClr>
                </a:solidFill>
                <a:latin typeface="+mj-lt"/>
              </a:rPr>
              <a:t> din blok!</a:t>
            </a:r>
            <a:br>
              <a:rPr lang="da-DK" sz="2400" dirty="0">
                <a:solidFill>
                  <a:schemeClr val="bg2">
                    <a:lumMod val="50000"/>
                  </a:schemeClr>
                </a:solidFill>
                <a:latin typeface="+mj-lt"/>
              </a:rPr>
            </a:br>
            <a:endParaRPr lang="da-DK" sz="2400" dirty="0">
              <a:solidFill>
                <a:schemeClr val="bg2">
                  <a:lumMod val="50000"/>
                </a:schemeClr>
              </a:solidFill>
              <a:latin typeface="+mj-lt"/>
            </a:endParaRPr>
          </a:p>
          <a:p>
            <a:pPr marL="457200" indent="-457200">
              <a:lnSpc>
                <a:spcPct val="90000"/>
              </a:lnSpc>
              <a:buAutoNum type="arabicPeriod"/>
            </a:pPr>
            <a:r>
              <a:rPr lang="da-DK" sz="2400" dirty="0">
                <a:solidFill>
                  <a:schemeClr val="bg2">
                    <a:lumMod val="50000"/>
                  </a:schemeClr>
                </a:solidFill>
                <a:latin typeface="+mj-lt"/>
              </a:rPr>
              <a:t>Hvis vindhændelse - sms til alle berørte beboere: </a:t>
            </a:r>
            <a:br>
              <a:rPr lang="da-DK" sz="2400" dirty="0">
                <a:solidFill>
                  <a:schemeClr val="bg2">
                    <a:lumMod val="50000"/>
                  </a:schemeClr>
                </a:solidFill>
                <a:latin typeface="+mj-lt"/>
              </a:rPr>
            </a:br>
            <a:r>
              <a:rPr lang="da-DK" sz="2400" dirty="0">
                <a:solidFill>
                  <a:schemeClr val="bg2">
                    <a:lumMod val="50000"/>
                  </a:schemeClr>
                </a:solidFill>
                <a:latin typeface="+mj-lt"/>
              </a:rPr>
              <a:t>Forlad boligen senest kl. xx - gå til xxx - husk xx</a:t>
            </a:r>
            <a:br>
              <a:rPr lang="da-DK" sz="2400" dirty="0">
                <a:solidFill>
                  <a:schemeClr val="bg2">
                    <a:lumMod val="50000"/>
                  </a:schemeClr>
                </a:solidFill>
                <a:latin typeface="+mj-lt"/>
              </a:rPr>
            </a:br>
            <a:endParaRPr lang="da-DK" sz="2400" dirty="0">
              <a:solidFill>
                <a:schemeClr val="bg2">
                  <a:lumMod val="50000"/>
                </a:schemeClr>
              </a:solidFill>
              <a:latin typeface="+mj-lt"/>
            </a:endParaRPr>
          </a:p>
          <a:p>
            <a:pPr marL="457200" indent="-457200">
              <a:lnSpc>
                <a:spcPct val="90000"/>
              </a:lnSpc>
              <a:buAutoNum type="arabicPeriod"/>
            </a:pPr>
            <a:r>
              <a:rPr lang="da-DK" sz="2400" dirty="0">
                <a:solidFill>
                  <a:schemeClr val="bg2">
                    <a:lumMod val="50000"/>
                  </a:schemeClr>
                </a:solidFill>
                <a:latin typeface="+mj-lt"/>
              </a:rPr>
              <a:t>Når vindhændelsen er slut – sms til alle berørte beboere: </a:t>
            </a:r>
            <a:br>
              <a:rPr lang="da-DK" sz="2400" dirty="0">
                <a:solidFill>
                  <a:schemeClr val="bg2">
                    <a:lumMod val="50000"/>
                  </a:schemeClr>
                </a:solidFill>
                <a:latin typeface="+mj-lt"/>
              </a:rPr>
            </a:br>
            <a:r>
              <a:rPr lang="da-DK" sz="2400" dirty="0">
                <a:solidFill>
                  <a:schemeClr val="bg2">
                    <a:lumMod val="50000"/>
                  </a:schemeClr>
                </a:solidFill>
                <a:latin typeface="+mj-lt"/>
              </a:rPr>
              <a:t>Du kan nu tage hjem igen</a:t>
            </a:r>
          </a:p>
        </p:txBody>
      </p:sp>
    </p:spTree>
    <p:extLst>
      <p:ext uri="{BB962C8B-B14F-4D97-AF65-F5344CB8AC3E}">
        <p14:creationId xmlns:p14="http://schemas.microsoft.com/office/powerpoint/2010/main" val="2563797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553919" y="1278139"/>
            <a:ext cx="11063774" cy="7257371"/>
          </a:xfrm>
          <a:prstGeom prst="rect">
            <a:avLst/>
          </a:prstGeom>
          <a:noFill/>
          <a:ln>
            <a:solidFill>
              <a:schemeClr val="bg1"/>
            </a:solidFill>
          </a:ln>
        </p:spPr>
        <p:txBody>
          <a:bodyPr wrap="square" lIns="0" tIns="0" rIns="0" bIns="0" rtlCol="0">
            <a:spAutoFit/>
          </a:bodyPr>
          <a:lstStyle/>
          <a:p>
            <a:pPr>
              <a:lnSpc>
                <a:spcPct val="90000"/>
              </a:lnSpc>
            </a:pPr>
            <a:r>
              <a:rPr lang="da-DK" sz="2400" b="1" dirty="0">
                <a:latin typeface="+mj-lt"/>
              </a:rPr>
              <a:t>Dagsorden</a:t>
            </a:r>
          </a:p>
          <a:p>
            <a:pPr>
              <a:lnSpc>
                <a:spcPct val="90000"/>
              </a:lnSpc>
            </a:pPr>
            <a:endParaRPr lang="da-DK" sz="2400" b="1" dirty="0">
              <a:latin typeface="+mj-lt"/>
            </a:endParaRPr>
          </a:p>
          <a:p>
            <a:pPr>
              <a:lnSpc>
                <a:spcPct val="90000"/>
              </a:lnSpc>
            </a:pPr>
            <a:r>
              <a:rPr lang="da-DK" sz="2400" dirty="0">
                <a:latin typeface="+mj-lt"/>
              </a:rPr>
              <a:t>Velkomst og præsentation af panelet ved John B. Sørensen</a:t>
            </a:r>
          </a:p>
          <a:p>
            <a:pPr>
              <a:lnSpc>
                <a:spcPct val="90000"/>
              </a:lnSpc>
            </a:pPr>
            <a:endParaRPr lang="da-DK" sz="2400" dirty="0">
              <a:latin typeface="+mj-lt"/>
            </a:endParaRPr>
          </a:p>
          <a:p>
            <a:pPr>
              <a:lnSpc>
                <a:spcPct val="90000"/>
              </a:lnSpc>
            </a:pPr>
            <a:r>
              <a:rPr lang="da-DK" sz="2400" dirty="0">
                <a:latin typeface="+mj-lt"/>
              </a:rPr>
              <a:t>Kommunens påbud af 13. januar 2023 ved Rasmus Jessing</a:t>
            </a:r>
          </a:p>
          <a:p>
            <a:pPr>
              <a:lnSpc>
                <a:spcPct val="90000"/>
              </a:lnSpc>
            </a:pPr>
            <a:endParaRPr lang="da-DK" sz="2400" dirty="0">
              <a:latin typeface="+mj-lt"/>
            </a:endParaRPr>
          </a:p>
          <a:p>
            <a:pPr>
              <a:lnSpc>
                <a:spcPct val="90000"/>
              </a:lnSpc>
            </a:pPr>
            <a:r>
              <a:rPr lang="da-DK" sz="2400" dirty="0">
                <a:latin typeface="+mj-lt"/>
              </a:rPr>
              <a:t>Organisationsbestyrelsens beslutning om permanent genhusning ved </a:t>
            </a:r>
            <a:br>
              <a:rPr lang="da-DK" sz="2400" dirty="0">
                <a:latin typeface="+mj-lt"/>
              </a:rPr>
            </a:br>
            <a:r>
              <a:rPr lang="da-DK" sz="2400" dirty="0">
                <a:latin typeface="+mj-lt"/>
              </a:rPr>
              <a:t>John B. Sørensen</a:t>
            </a:r>
          </a:p>
          <a:p>
            <a:pPr>
              <a:lnSpc>
                <a:spcPct val="90000"/>
              </a:lnSpc>
            </a:pPr>
            <a:endParaRPr lang="da-DK" sz="2400" dirty="0">
              <a:latin typeface="+mj-lt"/>
            </a:endParaRPr>
          </a:p>
          <a:p>
            <a:pPr>
              <a:lnSpc>
                <a:spcPct val="90000"/>
              </a:lnSpc>
            </a:pPr>
            <a:r>
              <a:rPr lang="da-DK" sz="2400" dirty="0">
                <a:latin typeface="+mj-lt"/>
              </a:rPr>
              <a:t>Proces genhusning ved Trine Trampe</a:t>
            </a:r>
          </a:p>
          <a:p>
            <a:pPr>
              <a:lnSpc>
                <a:spcPct val="90000"/>
              </a:lnSpc>
            </a:pPr>
            <a:endParaRPr lang="da-DK" sz="2400" dirty="0">
              <a:latin typeface="+mj-lt"/>
            </a:endParaRPr>
          </a:p>
          <a:p>
            <a:pPr>
              <a:lnSpc>
                <a:spcPct val="90000"/>
              </a:lnSpc>
            </a:pPr>
            <a:r>
              <a:rPr lang="da-DK" sz="2400" dirty="0">
                <a:latin typeface="+mj-lt"/>
              </a:rPr>
              <a:t>Proces frem mod helhedsrenovering og beredskabsplanen ved Finn Larsen</a:t>
            </a:r>
          </a:p>
          <a:p>
            <a:pPr>
              <a:lnSpc>
                <a:spcPct val="90000"/>
              </a:lnSpc>
            </a:pPr>
            <a:endParaRPr lang="da-DK" sz="2000" b="1" dirty="0">
              <a:latin typeface="+mj-lt"/>
            </a:endParaRP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p:txBody>
      </p:sp>
    </p:spTree>
    <p:extLst>
      <p:ext uri="{BB962C8B-B14F-4D97-AF65-F5344CB8AC3E}">
        <p14:creationId xmlns:p14="http://schemas.microsoft.com/office/powerpoint/2010/main" val="2391369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D9051-C73B-40B1-9E31-2D0BCD957ADE}"/>
              </a:ext>
            </a:extLst>
          </p:cNvPr>
          <p:cNvSpPr>
            <a:spLocks noGrp="1"/>
          </p:cNvSpPr>
          <p:nvPr>
            <p:ph type="title"/>
          </p:nvPr>
        </p:nvSpPr>
        <p:spPr/>
        <p:txBody>
          <a:bodyPr/>
          <a:lstStyle/>
          <a:p>
            <a:r>
              <a:rPr lang="da-DK" dirty="0"/>
              <a:t>Eksempel på liste</a:t>
            </a:r>
          </a:p>
        </p:txBody>
      </p:sp>
      <p:graphicFrame>
        <p:nvGraphicFramePr>
          <p:cNvPr id="4" name="Pladsholder til indhold 3">
            <a:extLst>
              <a:ext uri="{FF2B5EF4-FFF2-40B4-BE49-F238E27FC236}">
                <a16:creationId xmlns:a16="http://schemas.microsoft.com/office/drawing/2014/main" id="{C9D7607E-0545-4107-9D34-FB015B996F02}"/>
              </a:ext>
            </a:extLst>
          </p:cNvPr>
          <p:cNvGraphicFramePr>
            <a:graphicFrameLocks noGrp="1"/>
          </p:cNvGraphicFramePr>
          <p:nvPr>
            <p:ph idx="1"/>
          </p:nvPr>
        </p:nvGraphicFramePr>
        <p:xfrm>
          <a:off x="1135782" y="1655545"/>
          <a:ext cx="9248850" cy="4352352"/>
        </p:xfrm>
        <a:graphic>
          <a:graphicData uri="http://schemas.openxmlformats.org/drawingml/2006/table">
            <a:tbl>
              <a:tblPr/>
              <a:tblGrid>
                <a:gridCol w="314150">
                  <a:extLst>
                    <a:ext uri="{9D8B030D-6E8A-4147-A177-3AD203B41FA5}">
                      <a16:colId xmlns:a16="http://schemas.microsoft.com/office/drawing/2014/main" val="1434155"/>
                    </a:ext>
                  </a:extLst>
                </a:gridCol>
                <a:gridCol w="864757">
                  <a:extLst>
                    <a:ext uri="{9D8B030D-6E8A-4147-A177-3AD203B41FA5}">
                      <a16:colId xmlns:a16="http://schemas.microsoft.com/office/drawing/2014/main" val="2542814019"/>
                    </a:ext>
                  </a:extLst>
                </a:gridCol>
                <a:gridCol w="1732893">
                  <a:extLst>
                    <a:ext uri="{9D8B030D-6E8A-4147-A177-3AD203B41FA5}">
                      <a16:colId xmlns:a16="http://schemas.microsoft.com/office/drawing/2014/main" val="91012777"/>
                    </a:ext>
                  </a:extLst>
                </a:gridCol>
                <a:gridCol w="2283500">
                  <a:extLst>
                    <a:ext uri="{9D8B030D-6E8A-4147-A177-3AD203B41FA5}">
                      <a16:colId xmlns:a16="http://schemas.microsoft.com/office/drawing/2014/main" val="3845158658"/>
                    </a:ext>
                  </a:extLst>
                </a:gridCol>
                <a:gridCol w="729639">
                  <a:extLst>
                    <a:ext uri="{9D8B030D-6E8A-4147-A177-3AD203B41FA5}">
                      <a16:colId xmlns:a16="http://schemas.microsoft.com/office/drawing/2014/main" val="3484518522"/>
                    </a:ext>
                  </a:extLst>
                </a:gridCol>
                <a:gridCol w="716127">
                  <a:extLst>
                    <a:ext uri="{9D8B030D-6E8A-4147-A177-3AD203B41FA5}">
                      <a16:colId xmlns:a16="http://schemas.microsoft.com/office/drawing/2014/main" val="381072491"/>
                    </a:ext>
                  </a:extLst>
                </a:gridCol>
                <a:gridCol w="648568">
                  <a:extLst>
                    <a:ext uri="{9D8B030D-6E8A-4147-A177-3AD203B41FA5}">
                      <a16:colId xmlns:a16="http://schemas.microsoft.com/office/drawing/2014/main" val="1788010184"/>
                    </a:ext>
                  </a:extLst>
                </a:gridCol>
                <a:gridCol w="1959216">
                  <a:extLst>
                    <a:ext uri="{9D8B030D-6E8A-4147-A177-3AD203B41FA5}">
                      <a16:colId xmlns:a16="http://schemas.microsoft.com/office/drawing/2014/main" val="3937102122"/>
                    </a:ext>
                  </a:extLst>
                </a:gridCol>
              </a:tblGrid>
              <a:tr h="544550">
                <a:tc>
                  <a:txBody>
                    <a:bodyPr/>
                    <a:lstStyle/>
                    <a:p>
                      <a:pPr algn="l" fontAlgn="b"/>
                      <a:r>
                        <a:rPr lang="da-DK" sz="1100" b="0" i="0" u="none" strike="noStrike" dirty="0">
                          <a:solidFill>
                            <a:srgbClr val="000000"/>
                          </a:solidFill>
                          <a:effectLst/>
                          <a:latin typeface="Arial" panose="020B0604020202020204" pitchFamily="34" charset="0"/>
                        </a:rPr>
                        <a:t>Landekode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Mobilnummer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Fornavn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Adresse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Lejemål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Nej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da-DK" sz="1100" b="0" i="0" u="none" strike="noStrike" dirty="0">
                          <a:solidFill>
                            <a:srgbClr val="000000"/>
                          </a:solidFill>
                          <a:effectLst/>
                          <a:latin typeface="Arial" panose="020B0604020202020204" pitchFamily="34" charset="0"/>
                        </a:rPr>
                        <a:t>Note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554047779"/>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43999756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Lone Jensen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Bellahøjvej 34 B, 1.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664285"/>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24491598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Flemming Skov Jensen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 8.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30-25-625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262240"/>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27159054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Minna Nissen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1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808381"/>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30279054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Minna Nissen - Datter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1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366663"/>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26552418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Homa Nowbahar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2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554087"/>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28252816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Emil Amundsen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3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076903"/>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61674898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Emma Brandt Samuelsen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3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398427"/>
                  </a:ext>
                </a:extLst>
              </a:tr>
              <a:tr h="366407">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28860355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Walid Mohammad Warrad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3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539024"/>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42244099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Haedeh Salimi Sabour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4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904070"/>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26152121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Tina Hornbæk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4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69880"/>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23961516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Vibeke Darvig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5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790147"/>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71556888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Thomas Diawuch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5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390303"/>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40100196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Flemming Nielsen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6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030442"/>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60441204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Monica Jensen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6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380128"/>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25469109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Susanne Kabali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7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170724"/>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23310769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Gonül Ceylan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7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813778"/>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61360225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Mads Garnov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8 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469323"/>
                  </a:ext>
                </a:extLst>
              </a:tr>
              <a:tr h="202435">
                <a:tc>
                  <a:txBody>
                    <a:bodyPr/>
                    <a:lstStyle/>
                    <a:p>
                      <a:pPr algn="r" fontAlgn="b"/>
                      <a:r>
                        <a:rPr lang="da-DK" sz="1100" b="0" i="0" u="none" strike="noStrike" dirty="0">
                          <a:solidFill>
                            <a:srgbClr val="000000"/>
                          </a:solidFill>
                          <a:effectLst/>
                          <a:latin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40988044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Ole Madsen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Bellahøjvej 34A 8 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a-DK" sz="1100" b="0" i="0" u="none" strike="noStrike" dirty="0">
                          <a:solidFill>
                            <a:srgbClr val="000000"/>
                          </a:solidFill>
                          <a:effectLst/>
                          <a:latin typeface="Arial" panose="020B0604020202020204" pitchFamily="34" charset="0"/>
                        </a:rPr>
                        <a:t>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11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018962"/>
                  </a:ext>
                </a:extLst>
              </a:tr>
            </a:tbl>
          </a:graphicData>
        </a:graphic>
      </p:graphicFrame>
      <p:pic>
        <p:nvPicPr>
          <p:cNvPr id="16" name="Billede 15">
            <a:extLst>
              <a:ext uri="{FF2B5EF4-FFF2-40B4-BE49-F238E27FC236}">
                <a16:creationId xmlns:a16="http://schemas.microsoft.com/office/drawing/2014/main" id="{8F21EE7D-E918-4777-917A-5D40B25FC6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99" y="394283"/>
            <a:ext cx="10758915" cy="5855515"/>
          </a:xfrm>
          <a:prstGeom prst="rect">
            <a:avLst/>
          </a:prstGeom>
          <a:noFill/>
          <a:ln>
            <a:noFill/>
          </a:ln>
        </p:spPr>
      </p:pic>
    </p:spTree>
    <p:extLst>
      <p:ext uri="{BB962C8B-B14F-4D97-AF65-F5344CB8AC3E}">
        <p14:creationId xmlns:p14="http://schemas.microsoft.com/office/powerpoint/2010/main" val="4262574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553919" y="1194249"/>
            <a:ext cx="11063774" cy="3434786"/>
          </a:xfrm>
          <a:prstGeom prst="rect">
            <a:avLst/>
          </a:prstGeom>
          <a:noFill/>
          <a:ln>
            <a:solidFill>
              <a:schemeClr val="bg1"/>
            </a:solidFill>
          </a:ln>
        </p:spPr>
        <p:txBody>
          <a:bodyPr wrap="square" lIns="0" tIns="0" rIns="0" bIns="0" rtlCol="0">
            <a:spAutoFit/>
          </a:bodyPr>
          <a:lstStyle/>
          <a:p>
            <a:pPr>
              <a:lnSpc>
                <a:spcPct val="90000"/>
              </a:lnSpc>
            </a:pPr>
            <a:endParaRPr lang="da-DK" sz="2400" b="1" dirty="0">
              <a:solidFill>
                <a:schemeClr val="tx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90000"/>
              </a:lnSpc>
            </a:pPr>
            <a:endParaRPr lang="da-DK" sz="2400" b="1" dirty="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90000"/>
              </a:lnSpc>
            </a:pPr>
            <a:endParaRPr lang="da-DK" sz="2400" b="1" dirty="0">
              <a:solidFill>
                <a:schemeClr val="tx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90000"/>
              </a:lnSpc>
            </a:pPr>
            <a:endParaRPr lang="da-DK" sz="4800" b="1" dirty="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90000"/>
              </a:lnSpc>
            </a:pPr>
            <a:r>
              <a:rPr lang="da-DK" sz="4800" b="1">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rPr>
              <a:t>Tak </a:t>
            </a:r>
            <a:r>
              <a:rPr lang="da-DK" sz="4800" b="1" dirty="0">
                <a:solidFill>
                  <a:schemeClr val="tx2">
                    <a:lumMod val="75000"/>
                  </a:schemeClr>
                </a:solidFill>
                <a:latin typeface="Arial" panose="020B0604020202020204" pitchFamily="34" charset="0"/>
                <a:ea typeface="Times New Roman" panose="02020603050405020304" pitchFamily="18" charset="0"/>
                <a:cs typeface="Times New Roman" panose="02020603050405020304" pitchFamily="18" charset="0"/>
              </a:rPr>
              <a:t>for i aften</a:t>
            </a:r>
          </a:p>
          <a:p>
            <a:endParaRPr lang="da-DK" sz="2400" b="1" dirty="0">
              <a:solidFill>
                <a:srgbClr val="002855"/>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da-DK" sz="2400" b="1" dirty="0">
              <a:solidFill>
                <a:srgbClr val="002855"/>
              </a:solidFill>
              <a:latin typeface="Arial" panose="020B0604020202020204" pitchFamily="34" charset="0"/>
              <a:ea typeface="Times New Roman" panose="02020603050405020304" pitchFamily="18" charset="0"/>
              <a:cs typeface="Times New Roman" panose="02020603050405020304" pitchFamily="18" charset="0"/>
            </a:endParaRPr>
          </a:p>
          <a:p>
            <a:endParaRPr lang="da-DK" sz="2400" dirty="0">
              <a:latin typeface="+mj-lt"/>
            </a:endParaRPr>
          </a:p>
        </p:txBody>
      </p:sp>
    </p:spTree>
    <p:extLst>
      <p:ext uri="{BB962C8B-B14F-4D97-AF65-F5344CB8AC3E}">
        <p14:creationId xmlns:p14="http://schemas.microsoft.com/office/powerpoint/2010/main" val="3237323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495196" y="1194249"/>
            <a:ext cx="11063774" cy="7257371"/>
          </a:xfrm>
          <a:prstGeom prst="rect">
            <a:avLst/>
          </a:prstGeom>
          <a:noFill/>
          <a:ln>
            <a:solidFill>
              <a:schemeClr val="bg1"/>
            </a:solidFill>
          </a:ln>
        </p:spPr>
        <p:txBody>
          <a:bodyPr wrap="square" lIns="0" tIns="0" rIns="0" bIns="0" rtlCol="0">
            <a:spAutoFit/>
          </a:bodyPr>
          <a:lstStyle/>
          <a:p>
            <a:pPr>
              <a:lnSpc>
                <a:spcPct val="90000"/>
              </a:lnSpc>
            </a:pPr>
            <a:r>
              <a:rPr lang="da-DK" sz="2000" b="1" dirty="0">
                <a:latin typeface="+mj-lt"/>
              </a:rPr>
              <a:t> </a:t>
            </a:r>
            <a:r>
              <a:rPr lang="da-DK" sz="2800" b="1" dirty="0">
                <a:latin typeface="+mj-lt"/>
              </a:rPr>
              <a:t>Panelet</a:t>
            </a:r>
          </a:p>
          <a:p>
            <a:pPr>
              <a:lnSpc>
                <a:spcPct val="90000"/>
              </a:lnSpc>
            </a:pPr>
            <a:endParaRPr lang="da-DK" sz="2000" b="1" dirty="0">
              <a:latin typeface="+mj-lt"/>
            </a:endParaRPr>
          </a:p>
          <a:p>
            <a:pPr>
              <a:lnSpc>
                <a:spcPct val="90000"/>
              </a:lnSpc>
            </a:pPr>
            <a:r>
              <a:rPr lang="da-DK" sz="2000" dirty="0">
                <a:latin typeface="+mj-lt"/>
              </a:rPr>
              <a:t>John B. Sørensen		Formand for Samvirkende Boligselskaber</a:t>
            </a:r>
          </a:p>
          <a:p>
            <a:pPr>
              <a:lnSpc>
                <a:spcPct val="90000"/>
              </a:lnSpc>
            </a:pPr>
            <a:endParaRPr lang="da-DK" sz="2000" dirty="0">
              <a:latin typeface="+mj-lt"/>
            </a:endParaRPr>
          </a:p>
          <a:p>
            <a:pPr>
              <a:lnSpc>
                <a:spcPct val="90000"/>
              </a:lnSpc>
            </a:pPr>
            <a:r>
              <a:rPr lang="da-DK" sz="2000" dirty="0">
                <a:latin typeface="+mj-lt"/>
              </a:rPr>
              <a:t>Rasmus Jessing		Byggedirektør i KAB</a:t>
            </a:r>
          </a:p>
          <a:p>
            <a:pPr>
              <a:lnSpc>
                <a:spcPct val="90000"/>
              </a:lnSpc>
            </a:pPr>
            <a:endParaRPr lang="da-DK" sz="2000" dirty="0">
              <a:latin typeface="+mj-lt"/>
            </a:endParaRPr>
          </a:p>
          <a:p>
            <a:pPr>
              <a:lnSpc>
                <a:spcPct val="90000"/>
              </a:lnSpc>
            </a:pPr>
            <a:r>
              <a:rPr lang="da-DK" sz="2000" dirty="0">
                <a:latin typeface="+mj-lt"/>
              </a:rPr>
              <a:t>Rolf Andersson			Seniorkonsulent (tidligere byggedirektør i KAB)</a:t>
            </a:r>
          </a:p>
          <a:p>
            <a:pPr>
              <a:lnSpc>
                <a:spcPct val="90000"/>
              </a:lnSpc>
            </a:pPr>
            <a:endParaRPr lang="da-DK" sz="2000" dirty="0">
              <a:latin typeface="+mj-lt"/>
            </a:endParaRPr>
          </a:p>
          <a:p>
            <a:pPr>
              <a:lnSpc>
                <a:spcPct val="90000"/>
              </a:lnSpc>
            </a:pPr>
            <a:r>
              <a:rPr lang="da-DK" sz="2000" dirty="0">
                <a:latin typeface="+mj-lt"/>
              </a:rPr>
              <a:t>Trine Trampe			Teamchef genhusning i KAB</a:t>
            </a:r>
          </a:p>
          <a:p>
            <a:pPr>
              <a:lnSpc>
                <a:spcPct val="90000"/>
              </a:lnSpc>
            </a:pPr>
            <a:endParaRPr lang="da-DK" sz="2000" dirty="0">
              <a:latin typeface="+mj-lt"/>
            </a:endParaRPr>
          </a:p>
          <a:p>
            <a:pPr>
              <a:lnSpc>
                <a:spcPct val="90000"/>
              </a:lnSpc>
            </a:pPr>
            <a:r>
              <a:rPr lang="da-DK" sz="2000" dirty="0">
                <a:latin typeface="+mj-lt"/>
              </a:rPr>
              <a:t>Finn Larsen			Områdechef</a:t>
            </a:r>
          </a:p>
          <a:p>
            <a:pPr>
              <a:lnSpc>
                <a:spcPct val="90000"/>
              </a:lnSpc>
            </a:pPr>
            <a:endParaRPr lang="da-DK" sz="2000" dirty="0">
              <a:latin typeface="+mj-lt"/>
            </a:endParaRPr>
          </a:p>
          <a:p>
            <a:pPr>
              <a:lnSpc>
                <a:spcPct val="90000"/>
              </a:lnSpc>
            </a:pPr>
            <a:r>
              <a:rPr lang="da-DK" sz="2000" dirty="0">
                <a:latin typeface="+mj-lt"/>
              </a:rPr>
              <a:t>Mikkel Warming			Mødeleder</a:t>
            </a:r>
          </a:p>
          <a:p>
            <a:pPr>
              <a:lnSpc>
                <a:spcPct val="90000"/>
              </a:lnSpc>
            </a:pPr>
            <a:endParaRPr lang="da-DK" sz="2000" dirty="0">
              <a:latin typeface="+mj-lt"/>
            </a:endParaRPr>
          </a:p>
          <a:p>
            <a:pPr>
              <a:lnSpc>
                <a:spcPct val="90000"/>
              </a:lnSpc>
            </a:pPr>
            <a:r>
              <a:rPr lang="da-DK" sz="2000" dirty="0">
                <a:latin typeface="+mj-lt"/>
              </a:rPr>
              <a:t>Derudover i salen: Afdelingsbestyrelsen, driften, kommunikationskonsulent Annette Sadolin</a:t>
            </a: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p:txBody>
      </p:sp>
    </p:spTree>
    <p:extLst>
      <p:ext uri="{BB962C8B-B14F-4D97-AF65-F5344CB8AC3E}">
        <p14:creationId xmlns:p14="http://schemas.microsoft.com/office/powerpoint/2010/main" val="320505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470029" y="1194249"/>
            <a:ext cx="11063774" cy="5761577"/>
          </a:xfrm>
          <a:prstGeom prst="rect">
            <a:avLst/>
          </a:prstGeom>
          <a:noFill/>
          <a:ln>
            <a:solidFill>
              <a:schemeClr val="bg1"/>
            </a:solidFill>
          </a:ln>
        </p:spPr>
        <p:txBody>
          <a:bodyPr wrap="square" lIns="0" tIns="0" rIns="0" bIns="0" rtlCol="0">
            <a:spAutoFit/>
          </a:bodyPr>
          <a:lstStyle/>
          <a:p>
            <a:pPr>
              <a:lnSpc>
                <a:spcPct val="90000"/>
              </a:lnSpc>
            </a:pPr>
            <a:endParaRPr lang="da-DK" sz="2000" b="1" dirty="0">
              <a:latin typeface="+mj-lt"/>
            </a:endParaRPr>
          </a:p>
          <a:p>
            <a:pPr>
              <a:lnSpc>
                <a:spcPct val="90000"/>
              </a:lnSpc>
            </a:pPr>
            <a:endParaRPr lang="da-DK" sz="2000" b="1" dirty="0">
              <a:latin typeface="+mj-lt"/>
            </a:endParaRPr>
          </a:p>
          <a:p>
            <a:pPr>
              <a:lnSpc>
                <a:spcPct val="90000"/>
              </a:lnSpc>
            </a:pPr>
            <a:endParaRPr lang="da-DK" sz="2000" b="1" dirty="0">
              <a:latin typeface="+mj-lt"/>
            </a:endParaRPr>
          </a:p>
          <a:p>
            <a:pPr>
              <a:lnSpc>
                <a:spcPct val="90000"/>
              </a:lnSpc>
            </a:pPr>
            <a:endParaRPr lang="da-DK" sz="2800" dirty="0">
              <a:latin typeface="+mj-lt"/>
            </a:endParaRPr>
          </a:p>
          <a:p>
            <a:pPr>
              <a:lnSpc>
                <a:spcPct val="90000"/>
              </a:lnSpc>
            </a:pPr>
            <a:endParaRPr lang="da-DK" sz="2800" dirty="0">
              <a:latin typeface="+mj-lt"/>
            </a:endParaRPr>
          </a:p>
          <a:p>
            <a:pPr>
              <a:lnSpc>
                <a:spcPct val="90000"/>
              </a:lnSpc>
            </a:pPr>
            <a:endParaRPr lang="da-DK" sz="2800" dirty="0">
              <a:latin typeface="+mj-lt"/>
            </a:endParaRPr>
          </a:p>
          <a:p>
            <a:pPr>
              <a:lnSpc>
                <a:spcPct val="90000"/>
              </a:lnSpc>
            </a:pPr>
            <a:r>
              <a:rPr lang="da-DK" sz="2800" dirty="0">
                <a:latin typeface="+mj-lt"/>
              </a:rPr>
              <a:t>	Formål med mødet er at informere om kommunens påbud </a:t>
            </a:r>
          </a:p>
          <a:p>
            <a:pPr>
              <a:lnSpc>
                <a:spcPct val="90000"/>
              </a:lnSpc>
            </a:pPr>
            <a:r>
              <a:rPr lang="da-DK" sz="2800" dirty="0">
                <a:latin typeface="+mj-lt"/>
              </a:rPr>
              <a:t>	og hvad det betyder for jer som beboere</a:t>
            </a:r>
          </a:p>
          <a:p>
            <a:pPr>
              <a:lnSpc>
                <a:spcPct val="90000"/>
              </a:lnSpc>
            </a:pPr>
            <a:r>
              <a:rPr lang="da-DK" sz="2400" b="1" dirty="0">
                <a:highlight>
                  <a:srgbClr val="FF00FF"/>
                </a:highlight>
                <a:latin typeface="+mj-lt"/>
              </a:rPr>
              <a:t> </a:t>
            </a: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p:txBody>
      </p:sp>
    </p:spTree>
    <p:extLst>
      <p:ext uri="{BB962C8B-B14F-4D97-AF65-F5344CB8AC3E}">
        <p14:creationId xmlns:p14="http://schemas.microsoft.com/office/powerpoint/2010/main" val="37255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495196" y="1194249"/>
            <a:ext cx="11063774" cy="6647974"/>
          </a:xfrm>
          <a:prstGeom prst="rect">
            <a:avLst/>
          </a:prstGeom>
          <a:noFill/>
          <a:ln>
            <a:solidFill>
              <a:schemeClr val="bg1"/>
            </a:solidFill>
          </a:ln>
        </p:spPr>
        <p:txBody>
          <a:bodyPr wrap="square" lIns="0" tIns="0" rIns="0" bIns="0" rtlCol="0">
            <a:spAutoFit/>
          </a:bodyPr>
          <a:lstStyle/>
          <a:p>
            <a:pPr>
              <a:lnSpc>
                <a:spcPct val="90000"/>
              </a:lnSpc>
            </a:pPr>
            <a:r>
              <a:rPr lang="da-DK" sz="2400" b="1" dirty="0">
                <a:latin typeface="+mj-lt"/>
              </a:rPr>
              <a:t>Kommunens påbud af 13. januar 2023</a:t>
            </a:r>
          </a:p>
          <a:p>
            <a:pPr>
              <a:lnSpc>
                <a:spcPct val="90000"/>
              </a:lnSpc>
            </a:pPr>
            <a:endParaRPr lang="da-DK" sz="2400" dirty="0">
              <a:latin typeface="+mj-lt"/>
            </a:endParaRPr>
          </a:p>
          <a:p>
            <a:pPr>
              <a:lnSpc>
                <a:spcPct val="90000"/>
              </a:lnSpc>
            </a:pPr>
            <a:r>
              <a:rPr lang="da-DK" sz="2400" dirty="0">
                <a:latin typeface="+mj-lt"/>
              </a:rPr>
              <a:t>I medfør af lov om almene boliger § 165, stk. 1 påbyder forvaltningen herefter boligorganisationen</a:t>
            </a:r>
          </a:p>
          <a:p>
            <a:pPr>
              <a:lnSpc>
                <a:spcPct val="90000"/>
              </a:lnSpc>
            </a:pPr>
            <a:endParaRPr lang="da-DK" sz="2400" dirty="0">
              <a:latin typeface="+mj-lt"/>
            </a:endParaRPr>
          </a:p>
          <a:p>
            <a:pPr marL="342900" indent="-342900">
              <a:lnSpc>
                <a:spcPct val="90000"/>
              </a:lnSpc>
              <a:buFontTx/>
              <a:buChar char="-"/>
            </a:pPr>
            <a:r>
              <a:rPr lang="da-DK" sz="2400" i="1" dirty="0">
                <a:latin typeface="+mj-lt"/>
              </a:rPr>
              <a:t>At ophøre med udlejningen af ledige lejligheder</a:t>
            </a:r>
          </a:p>
          <a:p>
            <a:pPr marL="342900" indent="-342900">
              <a:lnSpc>
                <a:spcPct val="90000"/>
              </a:lnSpc>
              <a:buFontTx/>
              <a:buChar char="-"/>
            </a:pPr>
            <a:r>
              <a:rPr lang="da-DK" sz="2400" i="1" dirty="0">
                <a:latin typeface="+mj-lt"/>
              </a:rPr>
              <a:t>At fremme den genhusning, der under alle omstændigheder skal ske som følge af den kommende helhedsplan</a:t>
            </a:r>
          </a:p>
          <a:p>
            <a:pPr marL="342900" indent="-342900">
              <a:lnSpc>
                <a:spcPct val="90000"/>
              </a:lnSpc>
              <a:buFontTx/>
              <a:buChar char="-"/>
            </a:pPr>
            <a:r>
              <a:rPr lang="da-DK" sz="2400" i="1" dirty="0">
                <a:latin typeface="+mj-lt"/>
              </a:rPr>
              <a:t>At prioritere genhusningen af de beboere, der henvender sig derom</a:t>
            </a:r>
          </a:p>
          <a:p>
            <a:pPr marL="342900" indent="-342900">
              <a:lnSpc>
                <a:spcPct val="90000"/>
              </a:lnSpc>
              <a:buFontTx/>
              <a:buChar char="-"/>
            </a:pPr>
            <a:r>
              <a:rPr lang="da-DK" sz="2400" i="1" dirty="0">
                <a:latin typeface="+mj-lt"/>
              </a:rPr>
              <a:t>At genhusningen af beboerne i Ved Bellahøj Syd 23A, 23B, 24A, 24B, 26, 28A og 28B skal være gennemført inden den 30. juni 2024</a:t>
            </a: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p:txBody>
      </p:sp>
    </p:spTree>
    <p:extLst>
      <p:ext uri="{BB962C8B-B14F-4D97-AF65-F5344CB8AC3E}">
        <p14:creationId xmlns:p14="http://schemas.microsoft.com/office/powerpoint/2010/main" val="230327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495196" y="1194249"/>
            <a:ext cx="11063774" cy="7645170"/>
          </a:xfrm>
          <a:prstGeom prst="rect">
            <a:avLst/>
          </a:prstGeom>
          <a:noFill/>
          <a:ln>
            <a:solidFill>
              <a:schemeClr val="bg1"/>
            </a:solidFill>
          </a:ln>
        </p:spPr>
        <p:txBody>
          <a:bodyPr wrap="square" lIns="0" tIns="0" rIns="0" bIns="0" rtlCol="0">
            <a:spAutoFit/>
          </a:bodyPr>
          <a:lstStyle/>
          <a:p>
            <a:pPr marL="342900" indent="-342900">
              <a:lnSpc>
                <a:spcPct val="90000"/>
              </a:lnSpc>
              <a:buFontTx/>
              <a:buChar char="-"/>
            </a:pPr>
            <a:r>
              <a:rPr lang="da-DK" sz="2000" i="1" dirty="0">
                <a:latin typeface="+mj-lt"/>
              </a:rPr>
              <a:t>At ophøre med udlejningen af ledige lejligheder</a:t>
            </a:r>
          </a:p>
          <a:p>
            <a:pPr marL="800100" lvl="1" indent="-342900">
              <a:lnSpc>
                <a:spcPct val="90000"/>
              </a:lnSpc>
              <a:buFontTx/>
              <a:buChar char="-"/>
            </a:pPr>
            <a:r>
              <a:rPr lang="da-DK" sz="2400" dirty="0">
                <a:solidFill>
                  <a:schemeClr val="bg2">
                    <a:lumMod val="50000"/>
                  </a:schemeClr>
                </a:solidFill>
                <a:latin typeface="+mj-lt"/>
              </a:rPr>
              <a:t>Når en bolig fraflyttes, genudlejes den ikke. </a:t>
            </a:r>
            <a:br>
              <a:rPr lang="da-DK" sz="2400" dirty="0">
                <a:solidFill>
                  <a:schemeClr val="bg2">
                    <a:lumMod val="50000"/>
                  </a:schemeClr>
                </a:solidFill>
                <a:latin typeface="+mj-lt"/>
              </a:rPr>
            </a:br>
            <a:r>
              <a:rPr lang="da-DK" sz="2400" dirty="0">
                <a:solidFill>
                  <a:schemeClr val="bg2">
                    <a:lumMod val="50000"/>
                  </a:schemeClr>
                </a:solidFill>
                <a:latin typeface="+mj-lt"/>
              </a:rPr>
              <a:t>Det betyder, at antallet af tomme boliger stiger</a:t>
            </a:r>
          </a:p>
          <a:p>
            <a:pPr lvl="1">
              <a:lnSpc>
                <a:spcPct val="90000"/>
              </a:lnSpc>
            </a:pPr>
            <a:endParaRPr lang="da-DK" sz="2400" i="1" dirty="0">
              <a:latin typeface="+mj-lt"/>
            </a:endParaRPr>
          </a:p>
          <a:p>
            <a:pPr marL="342900" indent="-342900">
              <a:lnSpc>
                <a:spcPct val="90000"/>
              </a:lnSpc>
              <a:buFontTx/>
              <a:buChar char="-"/>
            </a:pPr>
            <a:r>
              <a:rPr lang="da-DK" sz="2000" i="1" dirty="0">
                <a:latin typeface="+mj-lt"/>
              </a:rPr>
              <a:t>At fremme den genhusning, der under alle omstændigheder skal ske som følge af den kommende helhedsplan</a:t>
            </a:r>
          </a:p>
          <a:p>
            <a:pPr marL="800100" lvl="1" indent="-342900">
              <a:lnSpc>
                <a:spcPct val="90000"/>
              </a:lnSpc>
              <a:buFontTx/>
              <a:buChar char="-"/>
            </a:pPr>
            <a:r>
              <a:rPr lang="da-DK" sz="2400" dirty="0">
                <a:solidFill>
                  <a:schemeClr val="bg2">
                    <a:lumMod val="50000"/>
                  </a:schemeClr>
                </a:solidFill>
                <a:latin typeface="+mj-lt"/>
              </a:rPr>
              <a:t>Tilbyde genhusning nu</a:t>
            </a:r>
            <a:endParaRPr lang="da-DK" sz="2400" dirty="0">
              <a:solidFill>
                <a:srgbClr val="FF0000"/>
              </a:solidFill>
              <a:latin typeface="+mj-lt"/>
            </a:endParaRPr>
          </a:p>
          <a:p>
            <a:pPr lvl="1">
              <a:lnSpc>
                <a:spcPct val="90000"/>
              </a:lnSpc>
            </a:pPr>
            <a:endParaRPr lang="da-DK" sz="2400" dirty="0">
              <a:latin typeface="+mj-lt"/>
            </a:endParaRPr>
          </a:p>
          <a:p>
            <a:pPr marL="342900" indent="-342900">
              <a:lnSpc>
                <a:spcPct val="90000"/>
              </a:lnSpc>
              <a:buFontTx/>
              <a:buChar char="-"/>
            </a:pPr>
            <a:r>
              <a:rPr lang="da-DK" sz="2000" i="1" dirty="0">
                <a:latin typeface="+mj-lt"/>
              </a:rPr>
              <a:t>At prioritere genhusningen af de beboere, der henvender sig derom</a:t>
            </a:r>
          </a:p>
          <a:p>
            <a:pPr marL="800100" lvl="1" indent="-342900">
              <a:lnSpc>
                <a:spcPct val="90000"/>
              </a:lnSpc>
              <a:buFontTx/>
              <a:buChar char="-"/>
            </a:pPr>
            <a:r>
              <a:rPr lang="da-DK" sz="2400" dirty="0">
                <a:solidFill>
                  <a:schemeClr val="bg2">
                    <a:lumMod val="50000"/>
                  </a:schemeClr>
                </a:solidFill>
                <a:latin typeface="+mj-lt"/>
              </a:rPr>
              <a:t>Prioritere jer, der nu melder jer til genhusning - med respekt for bo-ancienniteten</a:t>
            </a:r>
          </a:p>
          <a:p>
            <a:pPr marL="800100" lvl="1" indent="-342900">
              <a:lnSpc>
                <a:spcPct val="90000"/>
              </a:lnSpc>
              <a:buFontTx/>
              <a:buChar char="-"/>
            </a:pPr>
            <a:endParaRPr lang="da-DK" sz="2400" dirty="0">
              <a:latin typeface="+mj-lt"/>
            </a:endParaRPr>
          </a:p>
          <a:p>
            <a:pPr marL="342900" indent="-342900">
              <a:lnSpc>
                <a:spcPct val="90000"/>
              </a:lnSpc>
              <a:buFontTx/>
              <a:buChar char="-"/>
            </a:pPr>
            <a:r>
              <a:rPr lang="da-DK" sz="2000" i="1" dirty="0">
                <a:latin typeface="+mj-lt"/>
              </a:rPr>
              <a:t>At genhusningen af beboerne i Ved Bellahøj Syd 23A, 23B, 24A, 24B, 26, 28A og 28B skal være gennemført inden den 30. juni 2024</a:t>
            </a:r>
          </a:p>
          <a:p>
            <a:pPr marL="800100" lvl="1" indent="-342900">
              <a:lnSpc>
                <a:spcPct val="90000"/>
              </a:lnSpc>
              <a:buFontTx/>
              <a:buChar char="-"/>
            </a:pPr>
            <a:r>
              <a:rPr lang="da-DK" sz="2400" dirty="0">
                <a:solidFill>
                  <a:schemeClr val="bg2">
                    <a:lumMod val="50000"/>
                  </a:schemeClr>
                </a:solidFill>
                <a:latin typeface="+mj-lt"/>
              </a:rPr>
              <a:t>I skal være genhuset senest 30. juni 2024 – opsigelse i løbet af foråret 2023</a:t>
            </a: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b="1"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p:txBody>
      </p:sp>
    </p:spTree>
    <p:extLst>
      <p:ext uri="{BB962C8B-B14F-4D97-AF65-F5344CB8AC3E}">
        <p14:creationId xmlns:p14="http://schemas.microsoft.com/office/powerpoint/2010/main" val="165348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495196" y="1194249"/>
            <a:ext cx="11063774" cy="6917278"/>
          </a:xfrm>
          <a:prstGeom prst="rect">
            <a:avLst/>
          </a:prstGeom>
          <a:noFill/>
          <a:ln>
            <a:solidFill>
              <a:schemeClr val="bg1"/>
            </a:solidFill>
          </a:ln>
        </p:spPr>
        <p:txBody>
          <a:bodyPr wrap="square" lIns="0" tIns="0" rIns="0" bIns="0" rtlCol="0">
            <a:spAutoFit/>
          </a:bodyPr>
          <a:lstStyle/>
          <a:p>
            <a:r>
              <a:rPr lang="da-DK" sz="2000" b="1" dirty="0"/>
              <a:t>Permanent genhusning </a:t>
            </a:r>
            <a:endParaRPr lang="da-DK" sz="2000" b="1" dirty="0">
              <a:effectLst/>
              <a:latin typeface="Arial" panose="020B0604020202020204" pitchFamily="34" charset="0"/>
              <a:ea typeface="Times New Roman" panose="02020603050405020304" pitchFamily="18" charset="0"/>
              <a:cs typeface="Times New Roman" panose="02020603050405020304" pitchFamily="18" charset="0"/>
            </a:endParaRPr>
          </a:p>
          <a:p>
            <a:r>
              <a:rPr lang="da-DK" sz="1900" dirty="0">
                <a:effectLst/>
                <a:latin typeface="Arial" panose="020B0604020202020204" pitchFamily="34" charset="0"/>
                <a:ea typeface="Times New Roman" panose="02020603050405020304" pitchFamily="18" charset="0"/>
                <a:cs typeface="Times New Roman" panose="02020603050405020304" pitchFamily="18" charset="0"/>
              </a:rPr>
              <a:t>Organisationsbestyrelsens mål er at skabe de bedste rammer for, at genhusningen kan forløbe med størst muligt hensyn til hver enkelt familie. Derfor har vi valgt permanent fremfor midlertidig genhusning, idet organisationsbestyrelsen </a:t>
            </a:r>
            <a:r>
              <a:rPr lang="da-DK" sz="1900" b="1" dirty="0">
                <a:effectLst/>
                <a:latin typeface="Arial" panose="020B0604020202020204" pitchFamily="34" charset="0"/>
                <a:ea typeface="Times New Roman" panose="02020603050405020304" pitchFamily="18" charset="0"/>
                <a:cs typeface="Times New Roman" panose="02020603050405020304" pitchFamily="18" charset="0"/>
              </a:rPr>
              <a:t>samlet set </a:t>
            </a:r>
            <a:r>
              <a:rPr lang="da-DK" sz="1900" dirty="0">
                <a:effectLst/>
                <a:latin typeface="Arial" panose="020B0604020202020204" pitchFamily="34" charset="0"/>
                <a:ea typeface="Times New Roman" panose="02020603050405020304" pitchFamily="18" charset="0"/>
                <a:cs typeface="Times New Roman" panose="02020603050405020304" pitchFamily="18" charset="0"/>
              </a:rPr>
              <a:t>vurderer, at dette er den bedste løsning for </a:t>
            </a:r>
            <a:r>
              <a:rPr lang="da-DK" sz="1900" dirty="0">
                <a:latin typeface="Arial" panose="020B0604020202020204" pitchFamily="34" charset="0"/>
                <a:ea typeface="Times New Roman" panose="02020603050405020304" pitchFamily="18" charset="0"/>
                <a:cs typeface="Times New Roman" panose="02020603050405020304" pitchFamily="18" charset="0"/>
              </a:rPr>
              <a:t>jer</a:t>
            </a:r>
            <a:r>
              <a:rPr lang="da-DK" sz="1900" dirty="0">
                <a:effectLst/>
                <a:latin typeface="Arial" panose="020B0604020202020204" pitchFamily="34" charset="0"/>
                <a:ea typeface="Times New Roman" panose="02020603050405020304" pitchFamily="18" charset="0"/>
                <a:cs typeface="Times New Roman" panose="02020603050405020304" pitchFamily="18" charset="0"/>
              </a:rPr>
              <a:t> fordi:</a:t>
            </a:r>
          </a:p>
          <a:p>
            <a:endParaRPr lang="da-DK" sz="14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Vi har mulighed for at skaffe et stort og varieret udbud af genhusningsboliger fra andre boligorganisationer og dermed på bedst mulig vis imødekomme jeres individuelle behov og ønsker. </a:t>
            </a:r>
            <a:r>
              <a:rPr lang="da-DK" sz="1900" dirty="0">
                <a:latin typeface="Arial" panose="020B0604020202020204" pitchFamily="34" charset="0"/>
                <a:ea typeface="Times New Roman" panose="02020603050405020304" pitchFamily="18" charset="0"/>
                <a:cs typeface="Times New Roman" panose="02020603050405020304" pitchFamily="18" charset="0"/>
              </a:rPr>
              <a:t>Ved midlertidig genhusning får I som beboere ikke samme indflydelse på, hvor I skal bo de næste måske 5-6 år.</a:t>
            </a:r>
            <a:r>
              <a:rPr lang="da-DK" sz="190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da-DK" sz="19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a-DK" sz="1900" dirty="0">
                <a:latin typeface="Arial" panose="020B0604020202020204" pitchFamily="34" charset="0"/>
                <a:ea typeface="Times New Roman" panose="02020603050405020304" pitchFamily="18" charset="0"/>
                <a:cs typeface="Times New Roman" panose="02020603050405020304" pitchFamily="18" charset="0"/>
              </a:rPr>
              <a:t>P</a:t>
            </a:r>
            <a:r>
              <a:rPr lang="da-DK" sz="1900" dirty="0">
                <a:effectLst/>
                <a:latin typeface="Arial" panose="020B0604020202020204" pitchFamily="34" charset="0"/>
                <a:ea typeface="Times New Roman" panose="02020603050405020304" pitchFamily="18" charset="0"/>
                <a:cs typeface="Times New Roman" panose="02020603050405020304" pitchFamily="18" charset="0"/>
              </a:rPr>
              <a:t>ermanent genhusning giver jer de bedste muligheder for at fortsætte livet i nye rammer frem til, at I skal vælge eventuelt at flytte tilbage til Bellahøj. Fx er der en række sociale ydelser og forhold omkring børnenes skolegang/ institutioner, som er knyttet til folkeregisteradressen.</a:t>
            </a:r>
          </a:p>
          <a:p>
            <a:r>
              <a:rPr lang="da-DK" sz="1900" dirty="0">
                <a:effectLst/>
                <a:latin typeface="Arial" panose="020B0604020202020204" pitchFamily="34" charset="0"/>
                <a:ea typeface="Times New Roman" panose="02020603050405020304" pitchFamily="18" charset="0"/>
                <a:cs typeface="Times New Roman" panose="02020603050405020304" pitchFamily="18" charset="0"/>
              </a:rPr>
              <a:t> </a:t>
            </a:r>
            <a:endParaRPr lang="da-DK" sz="19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a-DK" sz="1900" dirty="0">
                <a:latin typeface="Arial" panose="020B0604020202020204" pitchFamily="34" charset="0"/>
                <a:ea typeface="Times New Roman" panose="02020603050405020304" pitchFamily="18" charset="0"/>
                <a:cs typeface="Times New Roman" panose="02020603050405020304" pitchFamily="18" charset="0"/>
              </a:rPr>
              <a:t>I </a:t>
            </a:r>
            <a:r>
              <a:rPr lang="da-DK" sz="1900" dirty="0">
                <a:effectLst/>
                <a:latin typeface="Arial" panose="020B0604020202020204" pitchFamily="34" charset="0"/>
                <a:ea typeface="Times New Roman" panose="02020603050405020304" pitchFamily="18" charset="0"/>
                <a:cs typeface="Times New Roman" panose="02020603050405020304" pitchFamily="18" charset="0"/>
              </a:rPr>
              <a:t>kan vælge at vende tilbage til jeres bolig på Bellahøj, når renoveringen er afsluttet. En garanti, der normalt kun er knyttet til midlertidig genhusning, men som ekstraordinært også gives i dette tilfælde.</a:t>
            </a:r>
          </a:p>
          <a:p>
            <a:pPr marL="285750" indent="-285750">
              <a:lnSpc>
                <a:spcPct val="90000"/>
              </a:lnSpc>
              <a:buFontTx/>
              <a:buChar char="-"/>
            </a:pPr>
            <a:endParaRPr lang="da-DK" sz="19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90000"/>
              </a:lnSpc>
            </a:pPr>
            <a:endParaRPr lang="da-DK" dirty="0">
              <a:latin typeface="Arial" panose="020B0604020202020204" pitchFamily="34" charset="0"/>
              <a:ea typeface="Times New Roman" panose="02020603050405020304" pitchFamily="18" charset="0"/>
              <a:cs typeface="Times New Roman" panose="02020603050405020304" pitchFamily="18" charset="0"/>
            </a:endParaRPr>
          </a:p>
          <a:p>
            <a:pPr>
              <a:lnSpc>
                <a:spcPct val="90000"/>
              </a:lnSpc>
            </a:pPr>
            <a:endParaRPr lang="da-DK"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90000"/>
              </a:lnSpc>
            </a:pPr>
            <a:endParaRPr lang="da-DK" dirty="0">
              <a:latin typeface="Arial" panose="020B0604020202020204" pitchFamily="34" charset="0"/>
              <a:cs typeface="Times New Roman" panose="02020603050405020304" pitchFamily="18" charset="0"/>
            </a:endParaRPr>
          </a:p>
          <a:p>
            <a:pPr>
              <a:lnSpc>
                <a:spcPct val="90000"/>
              </a:lnSpc>
            </a:pPr>
            <a:endParaRPr lang="da-DK" sz="2400" dirty="0">
              <a:latin typeface="Arial" panose="020B0604020202020204" pitchFamily="34" charset="0"/>
              <a:cs typeface="Times New Roman" panose="02020603050405020304" pitchFamily="18" charset="0"/>
            </a:endParaRPr>
          </a:p>
          <a:p>
            <a:pPr>
              <a:lnSpc>
                <a:spcPct val="90000"/>
              </a:lnSpc>
            </a:pPr>
            <a:endParaRPr lang="da-DK" sz="2400" dirty="0">
              <a:latin typeface="Arial" panose="020B0604020202020204" pitchFamily="34" charset="0"/>
              <a:cs typeface="Times New Roman" panose="02020603050405020304" pitchFamily="18" charset="0"/>
            </a:endParaRPr>
          </a:p>
          <a:p>
            <a:pPr>
              <a:lnSpc>
                <a:spcPct val="90000"/>
              </a:lnSpc>
            </a:pPr>
            <a:endParaRPr lang="da-DK" sz="2400" dirty="0">
              <a:latin typeface="+mj-lt"/>
            </a:endParaRPr>
          </a:p>
        </p:txBody>
      </p:sp>
    </p:spTree>
    <p:extLst>
      <p:ext uri="{BB962C8B-B14F-4D97-AF65-F5344CB8AC3E}">
        <p14:creationId xmlns:p14="http://schemas.microsoft.com/office/powerpoint/2010/main" val="228002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495196" y="1194249"/>
            <a:ext cx="11063774" cy="4667432"/>
          </a:xfrm>
          <a:prstGeom prst="rect">
            <a:avLst/>
          </a:prstGeom>
          <a:noFill/>
          <a:ln>
            <a:solidFill>
              <a:schemeClr val="bg1"/>
            </a:solidFill>
          </a:ln>
        </p:spPr>
        <p:txBody>
          <a:bodyPr wrap="square" lIns="0" tIns="0" rIns="0" bIns="0" rtlCol="0">
            <a:spAutoFit/>
          </a:bodyPr>
          <a:lstStyle/>
          <a:p>
            <a:pPr>
              <a:lnSpc>
                <a:spcPct val="90000"/>
              </a:lnSpc>
            </a:pPr>
            <a:r>
              <a:rPr lang="da-DK" sz="2500" b="1" dirty="0">
                <a:latin typeface="+mj-lt"/>
              </a:rPr>
              <a:t>Genhusningsprocessen </a:t>
            </a:r>
          </a:p>
          <a:p>
            <a:pPr>
              <a:lnSpc>
                <a:spcPct val="90000"/>
              </a:lnSpc>
            </a:pPr>
            <a:endParaRPr lang="da-DK" sz="2400" dirty="0">
              <a:latin typeface="+mj-lt"/>
            </a:endParaRPr>
          </a:p>
          <a:p>
            <a:pPr marL="342900" indent="-342900">
              <a:lnSpc>
                <a:spcPct val="90000"/>
              </a:lnSpc>
              <a:buFont typeface="Arial" panose="020B0604020202020204" pitchFamily="34" charset="0"/>
              <a:buChar char="•"/>
            </a:pPr>
            <a:r>
              <a:rPr lang="da-DK" sz="2400" dirty="0">
                <a:latin typeface="+mj-lt"/>
              </a:rPr>
              <a:t>Mandag den 6. februar 2023 får I genhusningsmaterialet</a:t>
            </a:r>
          </a:p>
          <a:p>
            <a:pPr marL="342900" indent="-342900">
              <a:lnSpc>
                <a:spcPct val="90000"/>
              </a:lnSpc>
              <a:buFont typeface="Arial" panose="020B0604020202020204" pitchFamily="34" charset="0"/>
              <a:buChar char="•"/>
            </a:pPr>
            <a:endParaRPr lang="da-DK" sz="2400" dirty="0">
              <a:latin typeface="+mj-lt"/>
            </a:endParaRPr>
          </a:p>
          <a:p>
            <a:pPr marL="342900" indent="-342900">
              <a:lnSpc>
                <a:spcPct val="90000"/>
              </a:lnSpc>
              <a:buFont typeface="Arial" panose="020B0604020202020204" pitchFamily="34" charset="0"/>
              <a:buChar char="•"/>
            </a:pPr>
            <a:r>
              <a:rPr lang="da-DK" sz="2400" dirty="0">
                <a:latin typeface="+mj-lt"/>
              </a:rPr>
              <a:t>Onsdag den 22. februar 2023 – deadline for at aflevere jeres spørgeskema</a:t>
            </a:r>
          </a:p>
          <a:p>
            <a:pPr marL="342900" indent="-342900">
              <a:lnSpc>
                <a:spcPct val="90000"/>
              </a:lnSpc>
              <a:buFont typeface="Arial" panose="020B0604020202020204" pitchFamily="34" charset="0"/>
              <a:buChar char="•"/>
            </a:pPr>
            <a:endParaRPr lang="da-DK" sz="2400" dirty="0">
              <a:latin typeface="+mj-lt"/>
            </a:endParaRPr>
          </a:p>
          <a:p>
            <a:pPr marL="342900" indent="-342900">
              <a:lnSpc>
                <a:spcPct val="90000"/>
              </a:lnSpc>
              <a:buFont typeface="Arial" panose="020B0604020202020204" pitchFamily="34" charset="0"/>
              <a:buChar char="•"/>
            </a:pPr>
            <a:r>
              <a:rPr lang="da-DK" sz="2400" dirty="0">
                <a:latin typeface="+mj-lt"/>
              </a:rPr>
              <a:t>Mandag den 13. marts til fredag 24. marts – genhusningssamtaler – hverdage mellem kl. 09.00 og kl. 20.00</a:t>
            </a:r>
          </a:p>
          <a:p>
            <a:pPr marL="342900" indent="-342900">
              <a:lnSpc>
                <a:spcPct val="90000"/>
              </a:lnSpc>
              <a:buFont typeface="Arial" panose="020B0604020202020204" pitchFamily="34" charset="0"/>
              <a:buChar char="•"/>
            </a:pPr>
            <a:endParaRPr lang="da-DK" sz="2400" dirty="0">
              <a:latin typeface="+mj-lt"/>
            </a:endParaRPr>
          </a:p>
          <a:p>
            <a:pPr marL="342900" indent="-342900">
              <a:lnSpc>
                <a:spcPct val="90000"/>
              </a:lnSpc>
              <a:buFont typeface="Arial" panose="020B0604020202020204" pitchFamily="34" charset="0"/>
              <a:buChar char="•"/>
            </a:pPr>
            <a:r>
              <a:rPr lang="da-DK" sz="2400" dirty="0">
                <a:latin typeface="+mj-lt"/>
              </a:rPr>
              <a:t>Mandag den 11. april 2023 – de første modtager genhusningstilbud</a:t>
            </a: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p:txBody>
      </p:sp>
    </p:spTree>
    <p:extLst>
      <p:ext uri="{BB962C8B-B14F-4D97-AF65-F5344CB8AC3E}">
        <p14:creationId xmlns:p14="http://schemas.microsoft.com/office/powerpoint/2010/main" val="321096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7F7553FD-4E10-4422-9B00-D37D6C3551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1694" y="6001222"/>
            <a:ext cx="1288388" cy="856778"/>
          </a:xfrm>
        </p:spPr>
      </p:pic>
      <p:sp>
        <p:nvSpPr>
          <p:cNvPr id="2" name="Titel 1">
            <a:extLst>
              <a:ext uri="{FF2B5EF4-FFF2-40B4-BE49-F238E27FC236}">
                <a16:creationId xmlns:a16="http://schemas.microsoft.com/office/drawing/2014/main" id="{19E5C0F7-D682-487E-94E6-A862B9CB95D6}"/>
              </a:ext>
            </a:extLst>
          </p:cNvPr>
          <p:cNvSpPr>
            <a:spLocks noGrp="1"/>
          </p:cNvSpPr>
          <p:nvPr>
            <p:ph type="title"/>
          </p:nvPr>
        </p:nvSpPr>
        <p:spPr>
          <a:xfrm>
            <a:off x="553919" y="486562"/>
            <a:ext cx="11218663" cy="436228"/>
          </a:xfrm>
        </p:spPr>
        <p:txBody>
          <a:bodyPr/>
          <a:lstStyle/>
          <a:p>
            <a:r>
              <a:rPr lang="da-DK" sz="2400" dirty="0"/>
              <a:t>SAB Bellahøj II – Informationsmøde 25. januar 2023</a:t>
            </a:r>
          </a:p>
        </p:txBody>
      </p:sp>
      <p:pic>
        <p:nvPicPr>
          <p:cNvPr id="10" name="Billede 9" descr="Et billede, der indeholder tekst, skilt&#10;&#10;Automatisk genereret beskrivelse">
            <a:extLst>
              <a:ext uri="{FF2B5EF4-FFF2-40B4-BE49-F238E27FC236}">
                <a16:creationId xmlns:a16="http://schemas.microsoft.com/office/drawing/2014/main" id="{B964D305-E343-4081-9A04-3719DB7879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082" y="6096154"/>
            <a:ext cx="963305" cy="618850"/>
          </a:xfrm>
          <a:prstGeom prst="rect">
            <a:avLst/>
          </a:prstGeom>
        </p:spPr>
      </p:pic>
      <p:sp>
        <p:nvSpPr>
          <p:cNvPr id="11" name="Tekstfelt 10">
            <a:extLst>
              <a:ext uri="{FF2B5EF4-FFF2-40B4-BE49-F238E27FC236}">
                <a16:creationId xmlns:a16="http://schemas.microsoft.com/office/drawing/2014/main" id="{16064027-BE59-45ED-A323-6FF29F3D3D5D}"/>
              </a:ext>
            </a:extLst>
          </p:cNvPr>
          <p:cNvSpPr txBox="1"/>
          <p:nvPr/>
        </p:nvSpPr>
        <p:spPr>
          <a:xfrm>
            <a:off x="495196" y="1194249"/>
            <a:ext cx="11063774" cy="4999830"/>
          </a:xfrm>
          <a:prstGeom prst="rect">
            <a:avLst/>
          </a:prstGeom>
          <a:noFill/>
          <a:ln>
            <a:solidFill>
              <a:schemeClr val="bg1"/>
            </a:solidFill>
          </a:ln>
        </p:spPr>
        <p:txBody>
          <a:bodyPr wrap="square" lIns="0" tIns="0" rIns="0" bIns="0" rtlCol="0">
            <a:spAutoFit/>
          </a:bodyPr>
          <a:lstStyle/>
          <a:p>
            <a:pPr>
              <a:lnSpc>
                <a:spcPct val="90000"/>
              </a:lnSpc>
            </a:pPr>
            <a:r>
              <a:rPr lang="da-DK" sz="2500" b="1" dirty="0">
                <a:latin typeface="+mj-lt"/>
              </a:rPr>
              <a:t>Informationsmaterialer om genhusning</a:t>
            </a:r>
          </a:p>
          <a:p>
            <a:pPr>
              <a:lnSpc>
                <a:spcPct val="90000"/>
              </a:lnSpc>
            </a:pPr>
            <a:endParaRPr lang="da-DK" sz="2400" dirty="0">
              <a:latin typeface="+mj-lt"/>
            </a:endParaRPr>
          </a:p>
          <a:p>
            <a:pPr>
              <a:lnSpc>
                <a:spcPct val="90000"/>
              </a:lnSpc>
            </a:pPr>
            <a:r>
              <a:rPr lang="da-DK" sz="2400" b="1" dirty="0">
                <a:latin typeface="+mj-lt"/>
              </a:rPr>
              <a:t>Den 6. februar 2023 i jeres postkasser:</a:t>
            </a:r>
          </a:p>
          <a:p>
            <a:pPr>
              <a:lnSpc>
                <a:spcPct val="90000"/>
              </a:lnSpc>
            </a:pPr>
            <a:endParaRPr lang="da-DK" sz="2400" dirty="0">
              <a:latin typeface="+mj-lt"/>
            </a:endParaRPr>
          </a:p>
          <a:p>
            <a:pPr marL="342900" indent="-342900">
              <a:lnSpc>
                <a:spcPct val="90000"/>
              </a:lnSpc>
              <a:buFont typeface="Arial" panose="020B0604020202020204" pitchFamily="34" charset="0"/>
              <a:buChar char="•"/>
            </a:pPr>
            <a:r>
              <a:rPr lang="da-DK" sz="2400" dirty="0">
                <a:latin typeface="+mj-lt"/>
              </a:rPr>
              <a:t>En folder med vigtig viden om permanent genhusning</a:t>
            </a:r>
          </a:p>
          <a:p>
            <a:pPr marL="342900" indent="-342900">
              <a:lnSpc>
                <a:spcPct val="90000"/>
              </a:lnSpc>
              <a:buFont typeface="Arial" panose="020B0604020202020204" pitchFamily="34" charset="0"/>
              <a:buChar char="•"/>
            </a:pPr>
            <a:endParaRPr lang="da-DK" sz="2400" dirty="0">
              <a:latin typeface="+mj-lt"/>
            </a:endParaRPr>
          </a:p>
          <a:p>
            <a:pPr marL="342900" indent="-342900">
              <a:lnSpc>
                <a:spcPct val="90000"/>
              </a:lnSpc>
              <a:buFont typeface="Arial" panose="020B0604020202020204" pitchFamily="34" charset="0"/>
              <a:buChar char="•"/>
            </a:pPr>
            <a:r>
              <a:rPr lang="da-DK" sz="2400" dirty="0">
                <a:latin typeface="+mj-lt"/>
              </a:rPr>
              <a:t>Et spørgeskema til at udfylde – kan også udfyldes digitalt </a:t>
            </a:r>
            <a:br>
              <a:rPr lang="da-DK" sz="2400" dirty="0">
                <a:latin typeface="+mj-lt"/>
              </a:rPr>
            </a:br>
            <a:r>
              <a:rPr lang="da-DK" sz="2400" dirty="0">
                <a:latin typeface="+mj-lt"/>
              </a:rPr>
              <a:t>– se link i spørgeskema og genhusningsfolder</a:t>
            </a:r>
            <a:endParaRPr lang="da-DK" sz="2400" dirty="0">
              <a:highlight>
                <a:srgbClr val="FF00FF"/>
              </a:highlight>
              <a:latin typeface="+mj-lt"/>
            </a:endParaRPr>
          </a:p>
          <a:p>
            <a:pPr marL="342900" indent="-342900">
              <a:lnSpc>
                <a:spcPct val="90000"/>
              </a:lnSpc>
              <a:buFont typeface="Arial" panose="020B0604020202020204" pitchFamily="34" charset="0"/>
              <a:buChar char="•"/>
            </a:pPr>
            <a:endParaRPr lang="da-DK" sz="2400" dirty="0">
              <a:latin typeface="+mj-lt"/>
            </a:endParaRPr>
          </a:p>
          <a:p>
            <a:pPr marL="342900" indent="-342900">
              <a:lnSpc>
                <a:spcPct val="90000"/>
              </a:lnSpc>
              <a:buFont typeface="Arial" panose="020B0604020202020204" pitchFamily="34" charset="0"/>
              <a:buChar char="•"/>
            </a:pPr>
            <a:r>
              <a:rPr lang="da-DK" sz="2400" dirty="0">
                <a:latin typeface="+mj-lt"/>
              </a:rPr>
              <a:t>En boligoversigt over de afdelinger, hvor I kan ønske permanent genhusning </a:t>
            </a:r>
          </a:p>
          <a:p>
            <a:pPr>
              <a:lnSpc>
                <a:spcPct val="90000"/>
              </a:lnSpc>
            </a:pPr>
            <a:endParaRPr lang="da-DK" sz="2400" b="1"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a:p>
            <a:pPr>
              <a:lnSpc>
                <a:spcPct val="90000"/>
              </a:lnSpc>
            </a:pPr>
            <a:endParaRPr lang="da-DK" sz="2400" dirty="0">
              <a:latin typeface="+mj-lt"/>
            </a:endParaRPr>
          </a:p>
        </p:txBody>
      </p:sp>
    </p:spTree>
    <p:extLst>
      <p:ext uri="{BB962C8B-B14F-4D97-AF65-F5344CB8AC3E}">
        <p14:creationId xmlns:p14="http://schemas.microsoft.com/office/powerpoint/2010/main" val="2217477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ahes\AppData\Local\SkabelonDesign\AddIns\CacheImage\API\Skyfish\18045774_1600px.jpg"/>
</p:tagLst>
</file>

<file path=ppt/theme/theme1.xml><?xml version="1.0" encoding="utf-8"?>
<a:theme xmlns:a="http://schemas.openxmlformats.org/drawingml/2006/main" name="Blank">
  <a:themeElements>
    <a:clrScheme name="Farvesæt 1">
      <a:dk1>
        <a:srgbClr val="000000"/>
      </a:dk1>
      <a:lt1>
        <a:srgbClr val="FFFFFF"/>
      </a:lt1>
      <a:dk2>
        <a:srgbClr val="005A9B"/>
      </a:dk2>
      <a:lt2>
        <a:srgbClr val="DDEFF7"/>
      </a:lt2>
      <a:accent1>
        <a:srgbClr val="D86435"/>
      </a:accent1>
      <a:accent2>
        <a:srgbClr val="075150"/>
      </a:accent2>
      <a:accent3>
        <a:srgbClr val="F2E8DF"/>
      </a:accent3>
      <a:accent4>
        <a:srgbClr val="466FB6"/>
      </a:accent4>
      <a:accent5>
        <a:srgbClr val="DBCEE6"/>
      </a:accent5>
      <a:accent6>
        <a:srgbClr val="CB8129"/>
      </a:accent6>
      <a:hlink>
        <a:srgbClr val="466FB6"/>
      </a:hlink>
      <a:folHlink>
        <a:srgbClr val="D86435"/>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5A9B"/>
        </a:solidFill>
        <a:ln>
          <a:solidFill>
            <a:srgbClr val="005A9B"/>
          </a:solidFill>
        </a:ln>
      </a:spPr>
      <a:bodyPr lIns="72000" tIns="72000" rIns="72000" bIns="72000" rtlCol="0" anchor="ctr"/>
      <a:lstStyle>
        <a:defPPr algn="ctr">
          <a:lnSpc>
            <a:spcPct val="97000"/>
          </a:lnSpc>
          <a:defRPr dirty="0" err="1" smtClean="0">
            <a:latin typeface="+mn-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7000"/>
          </a:lnSpc>
          <a:defRPr sz="2600" noProof="0" dirty="0" err="1">
            <a:solidFill>
              <a:schemeClr val="tx1"/>
            </a:solidFill>
            <a:latin typeface="+mn-lt"/>
          </a:defRPr>
        </a:defPPr>
      </a:lstStyle>
    </a:txDef>
  </a:objectDefaults>
  <a:extraClrSchemeLst/>
  <a:extLst>
    <a:ext uri="{05A4C25C-085E-4340-85A3-A5531E510DB2}">
      <thm15:themeFamily xmlns:thm15="http://schemas.microsoft.com/office/thememl/2012/main" name="KAB PowerPoint.potx" id="{C7914940-3C3F-4E1A-9EF4-8F5D5FE04557}" vid="{FC4CFE45-DF0B-43B2-A5F8-A15E8F824FAC}"/>
    </a:ext>
  </a:extLst>
</a:theme>
</file>

<file path=ppt/theme/theme2.xml><?xml version="1.0" encoding="utf-8"?>
<a:theme xmlns:a="http://schemas.openxmlformats.org/drawingml/2006/main" name="Office Theme">
  <a:themeElements>
    <a:clrScheme name="KAB">
      <a:dk1>
        <a:srgbClr val="000000"/>
      </a:dk1>
      <a:lt1>
        <a:srgbClr val="FFFFFF"/>
      </a:lt1>
      <a:dk2>
        <a:srgbClr val="003478"/>
      </a:dk2>
      <a:lt2>
        <a:srgbClr val="99AEC9"/>
      </a:lt2>
      <a:accent1>
        <a:srgbClr val="8FCAE7"/>
      </a:accent1>
      <a:accent2>
        <a:srgbClr val="6685AE"/>
      </a:accent2>
      <a:accent3>
        <a:srgbClr val="335D93"/>
      </a:accent3>
      <a:accent4>
        <a:srgbClr val="4B4E54"/>
      </a:accent4>
      <a:accent5>
        <a:srgbClr val="99AEC9"/>
      </a:accent5>
      <a:accent6>
        <a:srgbClr val="003478"/>
      </a:accent6>
      <a:hlink>
        <a:srgbClr val="335D93"/>
      </a:hlink>
      <a:folHlink>
        <a:srgbClr val="4B4E54"/>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AB">
      <a:dk1>
        <a:srgbClr val="000000"/>
      </a:dk1>
      <a:lt1>
        <a:srgbClr val="FFFFFF"/>
      </a:lt1>
      <a:dk2>
        <a:srgbClr val="003478"/>
      </a:dk2>
      <a:lt2>
        <a:srgbClr val="99AEC9"/>
      </a:lt2>
      <a:accent1>
        <a:srgbClr val="8FCAE7"/>
      </a:accent1>
      <a:accent2>
        <a:srgbClr val="6685AE"/>
      </a:accent2>
      <a:accent3>
        <a:srgbClr val="335D93"/>
      </a:accent3>
      <a:accent4>
        <a:srgbClr val="4B4E54"/>
      </a:accent4>
      <a:accent5>
        <a:srgbClr val="99AEC9"/>
      </a:accent5>
      <a:accent6>
        <a:srgbClr val="003478"/>
      </a:accent6>
      <a:hlink>
        <a:srgbClr val="335D93"/>
      </a:hlink>
      <a:folHlink>
        <a:srgbClr val="4B4E54"/>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1258</TotalTime>
  <Words>3217</Words>
  <Application>Microsoft Office PowerPoint</Application>
  <PresentationFormat>Widescreen</PresentationFormat>
  <Paragraphs>1771</Paragraphs>
  <Slides>21</Slides>
  <Notes>21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21</vt:i4>
      </vt:variant>
    </vt:vector>
  </HeadingPairs>
  <TitlesOfParts>
    <vt:vector size="27" baseType="lpstr">
      <vt:lpstr>Arial</vt:lpstr>
      <vt:lpstr>Calibri</vt:lpstr>
      <vt:lpstr>HelveticaNeueLT Std Lt Cn</vt:lpstr>
      <vt:lpstr>Palatino Linotype</vt:lpstr>
      <vt:lpstr>Verdana</vt:lpstr>
      <vt:lpstr>Blank</vt:lpstr>
      <vt:lpstr>SAB Bellahøj ii</vt:lpstr>
      <vt:lpstr>SAB Bellahøj II – Informationsmøde 25. januar 2023</vt:lpstr>
      <vt:lpstr>SAB Bellahøj II – Informationsmøde 25. januar 2023</vt:lpstr>
      <vt:lpstr>SAB Bellahøj II – Informationsmøde 25. januar 2023</vt:lpstr>
      <vt:lpstr>SAB Bellahøj II – Informationsmøde 25. januar 2023</vt:lpstr>
      <vt:lpstr>SAB Bellahøj II – Informationsmøde 25. januar 2023</vt:lpstr>
      <vt:lpstr>SAB Bellahøj II – Informationsmøde 25. januar 2023</vt:lpstr>
      <vt:lpstr>SAB Bellahøj II – Informationsmøde 25. januar 2023</vt:lpstr>
      <vt:lpstr>SAB Bellahøj II – Informationsmøde 25. januar 2023</vt:lpstr>
      <vt:lpstr>SAB Bellahøj II – Informationsmøde 25. januar 2023</vt:lpstr>
      <vt:lpstr>SAB Bellahøj II – Informationsmøde 25. januar 2023</vt:lpstr>
      <vt:lpstr>SAB Bellahøj II – Informationsmøde 25. januar 2023</vt:lpstr>
      <vt:lpstr>SAB Bellahøj II – Informationsmøde 25. januar 2023</vt:lpstr>
      <vt:lpstr>SAB Bellahøj II – Informationsmøde 25. januar 2023</vt:lpstr>
      <vt:lpstr>SAB Bellahøj II – Informationsmøde 25. januar 2023</vt:lpstr>
      <vt:lpstr> SAB Bellahøj II – Informationsmøde 25. januar 2023  </vt:lpstr>
      <vt:lpstr>Eksempel på liste</vt:lpstr>
      <vt:lpstr>SAB Bellahøj II – Informationsmøde 25. januar 2023</vt:lpstr>
      <vt:lpstr>SAB Bellahøj II – informationsmøde 25. januar 2023</vt:lpstr>
      <vt:lpstr>Eksempel på liste</vt:lpstr>
      <vt:lpstr>SAB Bellahøj II – Informationsmøde 25. januar 2023</vt:lpstr>
    </vt:vector>
  </TitlesOfParts>
  <Company>KAB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Ved evakuering</dc:title>
  <dc:creator>Anette Hestlund</dc:creator>
  <cp:lastModifiedBy>Finn Larsen</cp:lastModifiedBy>
  <cp:revision>114</cp:revision>
  <cp:lastPrinted>2023-01-26T06:59:56Z</cp:lastPrinted>
  <dcterms:created xsi:type="dcterms:W3CDTF">2022-11-02T11:52:00Z</dcterms:created>
  <dcterms:modified xsi:type="dcterms:W3CDTF">2023-01-26T07:01:36Z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ArtworkDefinitionTemplate">
    <vt:lpwstr>Presentation</vt:lpwstr>
  </property>
  <property fmtid="{D5CDD505-2E9C-101B-9397-08002B2CF9AE}" pid="4" name="HelpDocument">
    <vt:lpwstr>KAB PowerPoint.html</vt:lpwstr>
  </property>
  <property fmtid="{D5CDD505-2E9C-101B-9397-08002B2CF9AE}" pid="5" name="SD_MenuGroup">
    <vt:lpwstr>Designskabeloner</vt:lpwstr>
  </property>
  <property fmtid="{D5CDD505-2E9C-101B-9397-08002B2CF9AE}" pid="6" name="ColorExtensionSet">
    <vt:lpwstr>*</vt:lpwstr>
  </property>
  <property fmtid="{D5CDD505-2E9C-101B-9397-08002B2CF9AE}" pid="7" name="SD_DocumentLanguageString">
    <vt:lpwstr>Dansk</vt:lpwstr>
  </property>
  <property fmtid="{D5CDD505-2E9C-101B-9397-08002B2CF9AE}" pid="8" name="SD_CtlText_Usersettings_Userprofile">
    <vt:lpwstr>AHES</vt:lpwstr>
  </property>
  <property fmtid="{D5CDD505-2E9C-101B-9397-08002B2CF9AE}" pid="9" name="SD_DocumentLanguage">
    <vt:lpwstr>da-DK</vt:lpwstr>
  </property>
  <property fmtid="{D5CDD505-2E9C-101B-9397-08002B2CF9AE}" pid="10" name="SD_UserprofileName">
    <vt:lpwstr>AHES</vt:lpwstr>
  </property>
  <property fmtid="{D5CDD505-2E9C-101B-9397-08002B2CF9AE}" pid="11" name="SD_OFF_ID">
    <vt:lpwstr>1</vt:lpwstr>
  </property>
  <property fmtid="{D5CDD505-2E9C-101B-9397-08002B2CF9AE}" pid="12" name="CurrentOfficeID">
    <vt:lpwstr>1</vt:lpwstr>
  </property>
  <property fmtid="{D5CDD505-2E9C-101B-9397-08002B2CF9AE}" pid="13" name="SD_OFF_Unit">
    <vt:lpwstr>KAB</vt:lpwstr>
  </property>
  <property fmtid="{D5CDD505-2E9C-101B-9397-08002B2CF9AE}" pid="14" name="SD_OFF_RealName">
    <vt:lpwstr>KAB</vt:lpwstr>
  </property>
  <property fmtid="{D5CDD505-2E9C-101B-9397-08002B2CF9AE}" pid="15" name="SD_OFF_Admin">
    <vt:lpwstr/>
  </property>
  <property fmtid="{D5CDD505-2E9C-101B-9397-08002B2CF9AE}" pid="16" name="SD_OFF_Address">
    <vt:lpwstr>Enghavevej 81*2450 København SV</vt:lpwstr>
  </property>
  <property fmtid="{D5CDD505-2E9C-101B-9397-08002B2CF9AE}" pid="17" name="SD_OFF_LogoPP1">
    <vt:lpwstr>KAB2.emf</vt:lpwstr>
  </property>
  <property fmtid="{D5CDD505-2E9C-101B-9397-08002B2CF9AE}" pid="18" name="SD_OFF_PPScaleMode">
    <vt:lpwstr>ScaleToWidth</vt:lpwstr>
  </property>
  <property fmtid="{D5CDD505-2E9C-101B-9397-08002B2CF9AE}" pid="19" name="SD_OFF_PPPlaceholder">
    <vt:lpwstr>SD_ART_Logo</vt:lpwstr>
  </property>
  <property fmtid="{D5CDD505-2E9C-101B-9397-08002B2CF9AE}" pid="20" name="SD_OFF_Logo1">
    <vt:lpwstr>KAB.emf</vt:lpwstr>
  </property>
  <property fmtid="{D5CDD505-2E9C-101B-9397-08002B2CF9AE}" pid="21" name="SD_OFF_Logo1-2">
    <vt:lpwstr/>
  </property>
  <property fmtid="{D5CDD505-2E9C-101B-9397-08002B2CF9AE}" pid="22" name="SD_OFF_Logo2">
    <vt:lpwstr>KAB2.emf</vt:lpwstr>
  </property>
  <property fmtid="{D5CDD505-2E9C-101B-9397-08002B2CF9AE}" pid="23" name="SD_OFF_Slogan">
    <vt:lpwstr/>
  </property>
  <property fmtid="{D5CDD505-2E9C-101B-9397-08002B2CF9AE}" pid="24" name="SD_OFF_Logo1Width">
    <vt:lpwstr>3,4</vt:lpwstr>
  </property>
  <property fmtid="{D5CDD505-2E9C-101B-9397-08002B2CF9AE}" pid="25" name="SD_OFF_Logo1_X">
    <vt:lpwstr>16,2</vt:lpwstr>
  </property>
  <property fmtid="{D5CDD505-2E9C-101B-9397-08002B2CF9AE}" pid="26" name="SD_OFF_Logo1_Y">
    <vt:lpwstr>1,4</vt:lpwstr>
  </property>
  <property fmtid="{D5CDD505-2E9C-101B-9397-08002B2CF9AE}" pid="27" name="SD_OFF_Logo2Width">
    <vt:lpwstr>3,4</vt:lpwstr>
  </property>
  <property fmtid="{D5CDD505-2E9C-101B-9397-08002B2CF9AE}" pid="28" name="SD_OFF_Logo2_X">
    <vt:lpwstr>16,2</vt:lpwstr>
  </property>
  <property fmtid="{D5CDD505-2E9C-101B-9397-08002B2CF9AE}" pid="29" name="SD_OFF_Logo2_Y">
    <vt:lpwstr>1,4</vt:lpwstr>
  </property>
  <property fmtid="{D5CDD505-2E9C-101B-9397-08002B2CF9AE}" pid="30" name="SD_OFF_Phone|Fax">
    <vt:lpwstr>33 63 10 00|</vt:lpwstr>
  </property>
  <property fmtid="{D5CDD505-2E9C-101B-9397-08002B2CF9AE}" pid="31" name="SD_OFF_Email">
    <vt:lpwstr>kab@kab-bolig.dk</vt:lpwstr>
  </property>
  <property fmtid="{D5CDD505-2E9C-101B-9397-08002B2CF9AE}" pid="32" name="SD_OFF_Web">
    <vt:lpwstr>www.kab-bolig.dk</vt:lpwstr>
  </property>
  <property fmtid="{D5CDD505-2E9C-101B-9397-08002B2CF9AE}" pid="33" name="SD_OFF_CVR">
    <vt:lpwstr>56 81 59 10</vt:lpwstr>
  </property>
  <property fmtid="{D5CDD505-2E9C-101B-9397-08002B2CF9AE}" pid="34" name="SD_OFF_Hours01">
    <vt:lpwstr>Efter aftale</vt:lpwstr>
  </property>
  <property fmtid="{D5CDD505-2E9C-101B-9397-08002B2CF9AE}" pid="35" name="SD_OFF_Hours02">
    <vt:lpwstr>kab-bolig.dk/bookmoede</vt:lpwstr>
  </property>
  <property fmtid="{D5CDD505-2E9C-101B-9397-08002B2CF9AE}" pid="36" name="SD_OFF_Hours03">
    <vt:lpwstr/>
  </property>
  <property fmtid="{D5CDD505-2E9C-101B-9397-08002B2CF9AE}" pid="37" name="SD_OFF_Hours04">
    <vt:lpwstr/>
  </property>
  <property fmtid="{D5CDD505-2E9C-101B-9397-08002B2CF9AE}" pid="38" name="SD_OFF_Hours05">
    <vt:lpwstr/>
  </property>
  <property fmtid="{D5CDD505-2E9C-101B-9397-08002B2CF9AE}" pid="39" name="SD_OFF_PhoneHours01">
    <vt:lpwstr>Man-fredag|09.00-14.30</vt:lpwstr>
  </property>
  <property fmtid="{D5CDD505-2E9C-101B-9397-08002B2CF9AE}" pid="40" name="SD_OFF_PhoneHours02">
    <vt:lpwstr/>
  </property>
  <property fmtid="{D5CDD505-2E9C-101B-9397-08002B2CF9AE}" pid="41" name="SD_OFF_PhoneHours03">
    <vt:lpwstr/>
  </property>
  <property fmtid="{D5CDD505-2E9C-101B-9397-08002B2CF9AE}" pid="42" name="SD_OFF_PhoneHours04">
    <vt:lpwstr/>
  </property>
  <property fmtid="{D5CDD505-2E9C-101B-9397-08002B2CF9AE}" pid="43" name="SD_OFF_PhoneHours05">
    <vt:lpwstr/>
  </property>
  <property fmtid="{D5CDD505-2E9C-101B-9397-08002B2CF9AE}" pid="44" name="SD_OFF_ArtworkDefinition">
    <vt:lpwstr>KAB</vt:lpwstr>
  </property>
  <property fmtid="{D5CDD505-2E9C-101B-9397-08002B2CF9AE}" pid="45" name="LastCompletedArtworkDefinition">
    <vt:lpwstr>KAB</vt:lpwstr>
  </property>
  <property fmtid="{D5CDD505-2E9C-101B-9397-08002B2CF9AE}" pid="46" name="SD_USR_Name">
    <vt:lpwstr>Anette Hestlund</vt:lpwstr>
  </property>
  <property fmtid="{D5CDD505-2E9C-101B-9397-08002B2CF9AE}" pid="47" name="SD_USR_Title">
    <vt:lpwstr>Chefkonsulent</vt:lpwstr>
  </property>
  <property fmtid="{D5CDD505-2E9C-101B-9397-08002B2CF9AE}" pid="48" name="SD_USR_DirectPhone">
    <vt:lpwstr>38 38 18 86</vt:lpwstr>
  </property>
  <property fmtid="{D5CDD505-2E9C-101B-9397-08002B2CF9AE}" pid="49" name="SD_USR_DirectEmail">
    <vt:lpwstr>ahes@kab-bolig.dk</vt:lpwstr>
  </property>
  <property fmtid="{D5CDD505-2E9C-101B-9397-08002B2CF9AE}" pid="50" name="SD_USR_Address">
    <vt:lpwstr>Enghavevej 81_x000d_
2450 København SV</vt:lpwstr>
  </property>
  <property fmtid="{D5CDD505-2E9C-101B-9397-08002B2CF9AE}" pid="51" name="SD_USR_Fax">
    <vt:lpwstr/>
  </property>
  <property fmtid="{D5CDD505-2E9C-101B-9397-08002B2CF9AE}" pid="52" name="SD_USR_Phone">
    <vt:lpwstr>33 63 10 00</vt:lpwstr>
  </property>
  <property fmtid="{D5CDD505-2E9C-101B-9397-08002B2CF9AE}" pid="53" name="SD_USR_Email">
    <vt:lpwstr>kab@kab-bolig.dk</vt:lpwstr>
  </property>
  <property fmtid="{D5CDD505-2E9C-101B-9397-08002B2CF9AE}" pid="54" name="SD_USR_Web">
    <vt:lpwstr>www.kab-bolig.dk</vt:lpwstr>
  </property>
  <property fmtid="{D5CDD505-2E9C-101B-9397-08002B2CF9AE}" pid="55" name="SD_USR_CVR">
    <vt:lpwstr>56 81 59 10</vt:lpwstr>
  </property>
  <property fmtid="{D5CDD505-2E9C-101B-9397-08002B2CF9AE}" pid="56" name="SD_USR_Hours01">
    <vt:lpwstr/>
  </property>
  <property fmtid="{D5CDD505-2E9C-101B-9397-08002B2CF9AE}" pid="57" name="SD_USR_Days01">
    <vt:lpwstr>Efter aftale</vt:lpwstr>
  </property>
  <property fmtid="{D5CDD505-2E9C-101B-9397-08002B2CF9AE}" pid="58" name="SD_USR_Hours02">
    <vt:lpwstr/>
  </property>
  <property fmtid="{D5CDD505-2E9C-101B-9397-08002B2CF9AE}" pid="59" name="SD_USR_Days02">
    <vt:lpwstr>kab-bolig.dk/bookmoede</vt:lpwstr>
  </property>
  <property fmtid="{D5CDD505-2E9C-101B-9397-08002B2CF9AE}" pid="60" name="SD_USR_Hours03">
    <vt:lpwstr/>
  </property>
  <property fmtid="{D5CDD505-2E9C-101B-9397-08002B2CF9AE}" pid="61" name="SD_USR_Days03">
    <vt:lpwstr/>
  </property>
  <property fmtid="{D5CDD505-2E9C-101B-9397-08002B2CF9AE}" pid="62" name="SD_USR_Hours04">
    <vt:lpwstr/>
  </property>
  <property fmtid="{D5CDD505-2E9C-101B-9397-08002B2CF9AE}" pid="63" name="SD_USR_Days04">
    <vt:lpwstr/>
  </property>
  <property fmtid="{D5CDD505-2E9C-101B-9397-08002B2CF9AE}" pid="64" name="SD_USR_Hours05">
    <vt:lpwstr/>
  </property>
  <property fmtid="{D5CDD505-2E9C-101B-9397-08002B2CF9AE}" pid="65" name="SD_USR_Days05">
    <vt:lpwstr/>
  </property>
  <property fmtid="{D5CDD505-2E9C-101B-9397-08002B2CF9AE}" pid="66" name="SD_USR_PhoneHours01">
    <vt:lpwstr>09.00-14.30</vt:lpwstr>
  </property>
  <property fmtid="{D5CDD505-2E9C-101B-9397-08002B2CF9AE}" pid="67" name="SD_USR_PhoneDays01">
    <vt:lpwstr>Man-fredag</vt:lpwstr>
  </property>
  <property fmtid="{D5CDD505-2E9C-101B-9397-08002B2CF9AE}" pid="68" name="SD_USR_PhoneHours02">
    <vt:lpwstr/>
  </property>
  <property fmtid="{D5CDD505-2E9C-101B-9397-08002B2CF9AE}" pid="69" name="SD_USR_PhoneDays02">
    <vt:lpwstr/>
  </property>
  <property fmtid="{D5CDD505-2E9C-101B-9397-08002B2CF9AE}" pid="70" name="SD_USR_PhoneHours03">
    <vt:lpwstr/>
  </property>
  <property fmtid="{D5CDD505-2E9C-101B-9397-08002B2CF9AE}" pid="71" name="SD_USR_PhoneDays03">
    <vt:lpwstr/>
  </property>
  <property fmtid="{D5CDD505-2E9C-101B-9397-08002B2CF9AE}" pid="72" name="SD_USR_PhoneHours04">
    <vt:lpwstr/>
  </property>
  <property fmtid="{D5CDD505-2E9C-101B-9397-08002B2CF9AE}" pid="73" name="SD_USR_PhoneDays04">
    <vt:lpwstr/>
  </property>
  <property fmtid="{D5CDD505-2E9C-101B-9397-08002B2CF9AE}" pid="74" name="SD_USR_PhoneHours05">
    <vt:lpwstr/>
  </property>
  <property fmtid="{D5CDD505-2E9C-101B-9397-08002B2CF9AE}" pid="75" name="SD_USR_PhoneDays05">
    <vt:lpwstr/>
  </property>
  <property fmtid="{D5CDD505-2E9C-101B-9397-08002B2CF9AE}" pid="76" name="DocumentInfoFinished">
    <vt:lpwstr>True</vt:lpwstr>
  </property>
</Properties>
</file>